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950075" cy="92360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09">
          <p15:clr>
            <a:srgbClr val="A4A3A4"/>
          </p15:clr>
        </p15:guide>
        <p15:guide id="2" pos="2189">
          <p15:clr>
            <a:srgbClr val="A4A3A4"/>
          </p15:clr>
        </p15:guide>
      </p15:notesGuideLst>
    </p:ext>
    <p:ext uri="GoogleSlidesCustomDataVersion2">
      <go:slidesCustomData xmlns:go="http://customooxmlschemas.google.com/" r:id="rId16" roundtripDataSignature="AMtx7mifJSLoKELYrfAoOUn1CKwQ+bLa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09" orient="horz"/>
        <p:guide pos="2189"/>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3"/>
            <a:ext cx="3012113" cy="462272"/>
          </a:xfrm>
          <a:prstGeom prst="rect">
            <a:avLst/>
          </a:prstGeom>
          <a:noFill/>
          <a:ln>
            <a:noFill/>
          </a:ln>
        </p:spPr>
        <p:txBody>
          <a:bodyPr anchorCtr="0" anchor="t" bIns="44850" lIns="89700" spcFirstLastPara="1" rIns="89700" wrap="square" tIns="44850">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36409" y="3"/>
            <a:ext cx="3012113" cy="462272"/>
          </a:xfrm>
          <a:prstGeom prst="rect">
            <a:avLst/>
          </a:prstGeom>
          <a:noFill/>
          <a:ln>
            <a:noFill/>
          </a:ln>
        </p:spPr>
        <p:txBody>
          <a:bodyPr anchorCtr="0" anchor="t" bIns="44850" lIns="89700" spcFirstLastPara="1" rIns="89700" wrap="square" tIns="44850">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65225" y="692150"/>
            <a:ext cx="4619625" cy="34655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4389" y="4386906"/>
            <a:ext cx="5561302" cy="4155765"/>
          </a:xfrm>
          <a:prstGeom prst="rect">
            <a:avLst/>
          </a:prstGeom>
          <a:noFill/>
          <a:ln>
            <a:noFill/>
          </a:ln>
        </p:spPr>
        <p:txBody>
          <a:bodyPr anchorCtr="0" anchor="t" bIns="44850" lIns="89700" spcFirstLastPara="1" rIns="89700" wrap="square" tIns="4485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772243"/>
            <a:ext cx="3012113" cy="462272"/>
          </a:xfrm>
          <a:prstGeom prst="rect">
            <a:avLst/>
          </a:prstGeom>
          <a:noFill/>
          <a:ln>
            <a:noFill/>
          </a:ln>
        </p:spPr>
        <p:txBody>
          <a:bodyPr anchorCtr="0" anchor="b" bIns="44850" lIns="89700" spcFirstLastPara="1" rIns="89700" wrap="square" tIns="44850">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36409" y="8772243"/>
            <a:ext cx="3012113" cy="462272"/>
          </a:xfrm>
          <a:prstGeom prst="rect">
            <a:avLst/>
          </a:prstGeom>
          <a:noFill/>
          <a:ln>
            <a:noFill/>
          </a:ln>
        </p:spPr>
        <p:txBody>
          <a:bodyPr anchorCtr="0" anchor="b" bIns="44850" lIns="89700" spcFirstLastPara="1" rIns="89700" wrap="square" tIns="44850">
            <a:noAutofit/>
          </a:bodyPr>
          <a:lstStyle/>
          <a:p>
            <a:pPr indent="0" lvl="0" marL="0" marR="0" rtl="0" algn="r">
              <a:spcBef>
                <a:spcPts val="0"/>
              </a:spcBef>
              <a:spcAft>
                <a:spcPts val="0"/>
              </a:spcAft>
              <a:buNone/>
            </a:pPr>
            <a:fld id="{00000000-1234-1234-1234-123412341234}" type="slidenum">
              <a:rPr b="0" i="0" lang="en-CA"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65225" y="692150"/>
            <a:ext cx="4619625" cy="34655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94389" y="4386906"/>
            <a:ext cx="5561302" cy="4155765"/>
          </a:xfrm>
          <a:prstGeom prst="rect">
            <a:avLst/>
          </a:prstGeom>
          <a:noFill/>
          <a:ln>
            <a:noFill/>
          </a:ln>
        </p:spPr>
        <p:txBody>
          <a:bodyPr anchorCtr="0" anchor="t" bIns="44850" lIns="89700" spcFirstLastPara="1" rIns="89700" wrap="square" tIns="44850">
            <a:norm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936409" y="8772243"/>
            <a:ext cx="3012113" cy="462272"/>
          </a:xfrm>
          <a:prstGeom prst="rect">
            <a:avLst/>
          </a:prstGeom>
          <a:noFill/>
          <a:ln>
            <a:noFill/>
          </a:ln>
        </p:spPr>
        <p:txBody>
          <a:bodyPr anchorCtr="0" anchor="b" bIns="44850" lIns="89700" spcFirstLastPara="1" rIns="89700" wrap="square" tIns="4485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94389" y="4386906"/>
            <a:ext cx="5561302" cy="4155765"/>
          </a:xfrm>
          <a:prstGeom prst="rect">
            <a:avLst/>
          </a:prstGeom>
        </p:spPr>
        <p:txBody>
          <a:bodyPr anchorCtr="0" anchor="t" bIns="44850" lIns="89700" spcFirstLastPara="1" rIns="89700" wrap="square" tIns="44850">
            <a:noAutofit/>
          </a:bodyPr>
          <a:lstStyle/>
          <a:p>
            <a:pPr indent="0" lvl="0" marL="0" rtl="0" algn="l">
              <a:spcBef>
                <a:spcPts val="0"/>
              </a:spcBef>
              <a:spcAft>
                <a:spcPts val="0"/>
              </a:spcAft>
              <a:buNone/>
            </a:pPr>
            <a:r>
              <a:t/>
            </a:r>
            <a:endParaRPr/>
          </a:p>
        </p:txBody>
      </p:sp>
      <p:sp>
        <p:nvSpPr>
          <p:cNvPr id="179" name="Google Shape;179;p10:notes"/>
          <p:cNvSpPr/>
          <p:nvPr>
            <p:ph idx="2" type="sldImg"/>
          </p:nvPr>
        </p:nvSpPr>
        <p:spPr>
          <a:xfrm>
            <a:off x="1165225" y="692150"/>
            <a:ext cx="4619625" cy="3465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94389" y="4386906"/>
            <a:ext cx="5561302" cy="4155765"/>
          </a:xfrm>
          <a:prstGeom prst="rect">
            <a:avLst/>
          </a:prstGeom>
        </p:spPr>
        <p:txBody>
          <a:bodyPr anchorCtr="0" anchor="t" bIns="44850" lIns="89700" spcFirstLastPara="1" rIns="89700" wrap="square" tIns="4485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65225" y="692150"/>
            <a:ext cx="4619625" cy="3465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94389" y="4386906"/>
            <a:ext cx="5561302" cy="4155765"/>
          </a:xfrm>
          <a:prstGeom prst="rect">
            <a:avLst/>
          </a:prstGeom>
        </p:spPr>
        <p:txBody>
          <a:bodyPr anchorCtr="0" anchor="t" bIns="44850" lIns="89700" spcFirstLastPara="1" rIns="89700" wrap="square" tIns="4485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65225" y="692150"/>
            <a:ext cx="4619625" cy="3465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94389" y="4386906"/>
            <a:ext cx="5561302" cy="4155765"/>
          </a:xfrm>
          <a:prstGeom prst="rect">
            <a:avLst/>
          </a:prstGeom>
        </p:spPr>
        <p:txBody>
          <a:bodyPr anchorCtr="0" anchor="t" bIns="44850" lIns="89700" spcFirstLastPara="1" rIns="89700" wrap="square" tIns="44850">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65225" y="692150"/>
            <a:ext cx="4619625" cy="3465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94389" y="4386906"/>
            <a:ext cx="5561302" cy="4155765"/>
          </a:xfrm>
          <a:prstGeom prst="rect">
            <a:avLst/>
          </a:prstGeom>
        </p:spPr>
        <p:txBody>
          <a:bodyPr anchorCtr="0" anchor="t" bIns="44850" lIns="89700" spcFirstLastPara="1" rIns="89700" wrap="square" tIns="44850">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1165225" y="692150"/>
            <a:ext cx="4619625" cy="3465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94389" y="4386906"/>
            <a:ext cx="5561302" cy="4155765"/>
          </a:xfrm>
          <a:prstGeom prst="rect">
            <a:avLst/>
          </a:prstGeom>
        </p:spPr>
        <p:txBody>
          <a:bodyPr anchorCtr="0" anchor="t" bIns="44850" lIns="89700" spcFirstLastPara="1" rIns="89700" wrap="square" tIns="44850">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65225" y="692150"/>
            <a:ext cx="4619625" cy="3465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94389" y="4386906"/>
            <a:ext cx="5561302" cy="4155765"/>
          </a:xfrm>
          <a:prstGeom prst="rect">
            <a:avLst/>
          </a:prstGeom>
        </p:spPr>
        <p:txBody>
          <a:bodyPr anchorCtr="0" anchor="t" bIns="44850" lIns="89700" spcFirstLastPara="1" rIns="89700" wrap="square" tIns="44850">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1165225" y="692150"/>
            <a:ext cx="4619625" cy="3465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94389" y="4386906"/>
            <a:ext cx="5561302" cy="4155765"/>
          </a:xfrm>
          <a:prstGeom prst="rect">
            <a:avLst/>
          </a:prstGeom>
        </p:spPr>
        <p:txBody>
          <a:bodyPr anchorCtr="0" anchor="t" bIns="44850" lIns="89700" spcFirstLastPara="1" rIns="89700" wrap="square" tIns="44850">
            <a:noAutofit/>
          </a:bodyPr>
          <a:lstStyle/>
          <a:p>
            <a:pPr indent="0" lvl="0" marL="0" rtl="0" algn="l">
              <a:spcBef>
                <a:spcPts val="0"/>
              </a:spcBef>
              <a:spcAft>
                <a:spcPts val="0"/>
              </a:spcAft>
              <a:buNone/>
            </a:pPr>
            <a:r>
              <a:t/>
            </a:r>
            <a:endParaRPr/>
          </a:p>
        </p:txBody>
      </p:sp>
      <p:sp>
        <p:nvSpPr>
          <p:cNvPr id="157" name="Google Shape;157;p8:notes"/>
          <p:cNvSpPr/>
          <p:nvPr>
            <p:ph idx="2" type="sldImg"/>
          </p:nvPr>
        </p:nvSpPr>
        <p:spPr>
          <a:xfrm>
            <a:off x="1165225" y="692150"/>
            <a:ext cx="4619625" cy="3465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94389" y="4386906"/>
            <a:ext cx="5561302" cy="4155765"/>
          </a:xfrm>
          <a:prstGeom prst="rect">
            <a:avLst/>
          </a:prstGeom>
        </p:spPr>
        <p:txBody>
          <a:bodyPr anchorCtr="0" anchor="t" bIns="44850" lIns="89700" spcFirstLastPara="1" rIns="89700" wrap="square" tIns="44850">
            <a:noAutofit/>
          </a:bodyPr>
          <a:lstStyle/>
          <a:p>
            <a:pPr indent="0" lvl="0" marL="0" rtl="0" algn="l">
              <a:spcBef>
                <a:spcPts val="0"/>
              </a:spcBef>
              <a:spcAft>
                <a:spcPts val="0"/>
              </a:spcAft>
              <a:buNone/>
            </a:pPr>
            <a:r>
              <a:t/>
            </a:r>
            <a:endParaRPr/>
          </a:p>
        </p:txBody>
      </p:sp>
      <p:sp>
        <p:nvSpPr>
          <p:cNvPr id="167" name="Google Shape;167;p9:notes"/>
          <p:cNvSpPr/>
          <p:nvPr>
            <p:ph idx="2" type="sldImg"/>
          </p:nvPr>
        </p:nvSpPr>
        <p:spPr>
          <a:xfrm>
            <a:off x="1165225" y="692150"/>
            <a:ext cx="4619625" cy="3465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0"/>
          <p:cNvSpPr/>
          <p:nvPr>
            <p:ph idx="2" type="pic"/>
          </p:nvPr>
        </p:nvSpPr>
        <p:spPr>
          <a:xfrm>
            <a:off x="1792288" y="612775"/>
            <a:ext cx="5486400" cy="4114800"/>
          </a:xfrm>
          <a:prstGeom prst="rect">
            <a:avLst/>
          </a:prstGeom>
          <a:noFill/>
          <a:ln>
            <a:noFill/>
          </a:ln>
        </p:spPr>
      </p:sp>
      <p:sp>
        <p:nvSpPr>
          <p:cNvPr id="68" name="Google Shape;68;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3.jpg"/><Relationship Id="rId6" Type="http://schemas.openxmlformats.org/officeDocument/2006/relationships/image" Target="../media/image15.jpg"/><Relationship Id="rId7"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cxnSp>
        <p:nvCxnSpPr>
          <p:cNvPr id="89" name="Google Shape;89;p1"/>
          <p:cNvCxnSpPr/>
          <p:nvPr/>
        </p:nvCxnSpPr>
        <p:spPr>
          <a:xfrm>
            <a:off x="4572000" y="0"/>
            <a:ext cx="0" cy="6858000"/>
          </a:xfrm>
          <a:prstGeom prst="straightConnector1">
            <a:avLst/>
          </a:prstGeom>
          <a:noFill/>
          <a:ln cap="flat" cmpd="sng" w="9525">
            <a:solidFill>
              <a:srgbClr val="4A7DBA"/>
            </a:solidFill>
            <a:prstDash val="solid"/>
            <a:round/>
            <a:headEnd len="sm" w="sm" type="none"/>
            <a:tailEnd len="sm" w="sm" type="none"/>
          </a:ln>
        </p:spPr>
      </p:cxnSp>
      <p:sp>
        <p:nvSpPr>
          <p:cNvPr id="90" name="Google Shape;90;p1"/>
          <p:cNvSpPr txBox="1"/>
          <p:nvPr>
            <p:ph idx="1" type="subTitle"/>
          </p:nvPr>
        </p:nvSpPr>
        <p:spPr>
          <a:xfrm>
            <a:off x="4538456" y="411103"/>
            <a:ext cx="4499992" cy="4032448"/>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Clr>
                <a:schemeClr val="dk1"/>
              </a:buClr>
              <a:buSzPct val="100000"/>
              <a:buNone/>
            </a:pPr>
            <a:r>
              <a:rPr lang="en-CA" sz="3600">
                <a:solidFill>
                  <a:schemeClr val="dk1"/>
                </a:solidFill>
              </a:rPr>
              <a:t>These are some of the most basic premises you need to know for safe and sane 4x4 driving. Of course, we’re talking about the basics here, not how to run the Rubicon at night, backwards, and with no lights. That’s a bit more complicated, but the principles we’ll discuss still apply. </a:t>
            </a:r>
            <a:endParaRPr/>
          </a:p>
          <a:p>
            <a:pPr indent="0" lvl="0" marL="0" rtl="0" algn="l">
              <a:spcBef>
                <a:spcPts val="160"/>
              </a:spcBef>
              <a:spcAft>
                <a:spcPts val="0"/>
              </a:spcAft>
              <a:buClr>
                <a:srgbClr val="888888"/>
              </a:buClr>
              <a:buSzPct val="100000"/>
              <a:buNone/>
            </a:pPr>
            <a:r>
              <a:t/>
            </a:r>
            <a:endParaRPr>
              <a:solidFill>
                <a:schemeClr val="dk1"/>
              </a:solidFill>
              <a:latin typeface="Calibri"/>
              <a:ea typeface="Calibri"/>
              <a:cs typeface="Calibri"/>
              <a:sym typeface="Calibri"/>
            </a:endParaRPr>
          </a:p>
          <a:p>
            <a:pPr indent="0" lvl="0" marL="0" rtl="0" algn="l">
              <a:spcBef>
                <a:spcPts val="180"/>
              </a:spcBef>
              <a:spcAft>
                <a:spcPts val="0"/>
              </a:spcAft>
              <a:buClr>
                <a:schemeClr val="dk1"/>
              </a:buClr>
              <a:buSzPct val="100000"/>
              <a:buNone/>
            </a:pPr>
            <a:r>
              <a:rPr lang="en-CA" sz="3600">
                <a:solidFill>
                  <a:schemeClr val="dk1"/>
                </a:solidFill>
                <a:latin typeface="Calibri"/>
                <a:ea typeface="Calibri"/>
                <a:cs typeface="Calibri"/>
                <a:sym typeface="Calibri"/>
              </a:rPr>
              <a:t>Along with driving off road comes responsibility. Responsibility includes more than telling someone where we’re going and when we’ll be expected back. It also means responsibility for the land on which we drive. As members of COORJC we care about the great outdoors and our diminishing rights to use it. On public property, think twice before blasting across a swampy meadow, creating a new trail, or mowing down some trees – this just gives governments and interest groups an excuse to close the lands we all want to enjoy. </a:t>
            </a:r>
            <a:endParaRPr/>
          </a:p>
          <a:p>
            <a:pPr indent="0" lvl="0" marL="0" rtl="0" algn="l">
              <a:spcBef>
                <a:spcPts val="160"/>
              </a:spcBef>
              <a:spcAft>
                <a:spcPts val="0"/>
              </a:spcAft>
              <a:buClr>
                <a:schemeClr val="dk1"/>
              </a:buClr>
              <a:buSzPct val="100000"/>
              <a:buNone/>
            </a:pPr>
            <a:r>
              <a:rPr lang="en-CA">
                <a:solidFill>
                  <a:schemeClr val="dk1"/>
                </a:solidFill>
                <a:latin typeface="Calibri"/>
                <a:ea typeface="Calibri"/>
                <a:cs typeface="Calibri"/>
                <a:sym typeface="Calibri"/>
              </a:rPr>
              <a:t> </a:t>
            </a:r>
            <a:endParaRPr/>
          </a:p>
          <a:p>
            <a:pPr indent="0" lvl="0" marL="0" rtl="0" algn="l">
              <a:spcBef>
                <a:spcPts val="180"/>
              </a:spcBef>
              <a:spcAft>
                <a:spcPts val="0"/>
              </a:spcAft>
              <a:buClr>
                <a:schemeClr val="dk1"/>
              </a:buClr>
              <a:buSzPct val="100000"/>
              <a:buNone/>
            </a:pPr>
            <a:r>
              <a:rPr lang="en-CA" sz="3600">
                <a:solidFill>
                  <a:schemeClr val="dk1"/>
                </a:solidFill>
                <a:latin typeface="Calibri"/>
                <a:ea typeface="Calibri"/>
                <a:cs typeface="Calibri"/>
                <a:sym typeface="Calibri"/>
              </a:rPr>
              <a:t>Whether you are new to the sport, or an old trail hand, remember that driver experience wins out over vehicular modifications in most situations. An experienced driver will recognize what terrain is beyond the limits of his vehicle and know when to call it quits. Likewise, a good driver can be capable of taking a stock vehicle through obstacles that a newbie driver would find difficult. With a stock or lightly modified rig, driving techniques definitely come into play. Knowing how to use throttle, gravity, and inertia is also important and often makes the difference between getting through a bad section or getting stuck and needing a tow. The key is not to overdo it, but to use these variables to your advantage. </a:t>
            </a:r>
            <a:endParaRPr/>
          </a:p>
          <a:p>
            <a:pPr indent="0" lvl="0" marL="0" rtl="0" algn="l">
              <a:spcBef>
                <a:spcPts val="160"/>
              </a:spcBef>
              <a:spcAft>
                <a:spcPts val="0"/>
              </a:spcAft>
              <a:buClr>
                <a:schemeClr val="dk1"/>
              </a:buClr>
              <a:buSzPct val="100000"/>
              <a:buNone/>
            </a:pPr>
            <a:r>
              <a:rPr lang="en-CA">
                <a:solidFill>
                  <a:schemeClr val="dk1"/>
                </a:solidFill>
                <a:latin typeface="Calibri"/>
                <a:ea typeface="Calibri"/>
                <a:cs typeface="Calibri"/>
                <a:sym typeface="Calibri"/>
              </a:rPr>
              <a:t> </a:t>
            </a:r>
            <a:endParaRPr/>
          </a:p>
          <a:p>
            <a:pPr indent="0" lvl="0" marL="0" rtl="0" algn="l">
              <a:spcBef>
                <a:spcPts val="180"/>
              </a:spcBef>
              <a:spcAft>
                <a:spcPts val="0"/>
              </a:spcAft>
              <a:buClr>
                <a:schemeClr val="dk1"/>
              </a:buClr>
              <a:buSzPct val="100000"/>
              <a:buNone/>
            </a:pPr>
            <a:r>
              <a:rPr lang="en-CA" sz="3600">
                <a:solidFill>
                  <a:schemeClr val="dk1"/>
                </a:solidFill>
                <a:latin typeface="Calibri"/>
                <a:ea typeface="Calibri"/>
                <a:cs typeface="Calibri"/>
                <a:sym typeface="Calibri"/>
              </a:rPr>
              <a:t>Different types of terrain often require somewhat different techniques, included here you will find sections that deal with what you may come up against and where. There are also basic manners and a checklist of things you should have to cover the basics that apply to most off-road adventures, and what you need to safely overcome even the roughest of obstacles. So after reading this guide please feel free to put this in your glove box for future reference. We hope you enjoy this guide and your many years to come of responsible         off road adventures! </a:t>
            </a:r>
            <a:endParaRPr/>
          </a:p>
          <a:p>
            <a:pPr indent="0" lvl="0" marL="0" rtl="0" algn="l">
              <a:spcBef>
                <a:spcPts val="180"/>
              </a:spcBef>
              <a:spcAft>
                <a:spcPts val="0"/>
              </a:spcAft>
              <a:buClr>
                <a:srgbClr val="888888"/>
              </a:buClr>
              <a:buSzPct val="100000"/>
              <a:buNone/>
            </a:pPr>
            <a:r>
              <a:t/>
            </a:r>
            <a:endParaRPr sz="3600">
              <a:solidFill>
                <a:schemeClr val="dk1"/>
              </a:solidFill>
              <a:latin typeface="Calibri"/>
              <a:ea typeface="Calibri"/>
              <a:cs typeface="Calibri"/>
              <a:sym typeface="Calibri"/>
            </a:endParaRPr>
          </a:p>
          <a:p>
            <a:pPr indent="0" lvl="0" marL="0" rtl="0" algn="l">
              <a:spcBef>
                <a:spcPts val="220"/>
              </a:spcBef>
              <a:spcAft>
                <a:spcPts val="0"/>
              </a:spcAft>
              <a:buClr>
                <a:srgbClr val="4F6128"/>
              </a:buClr>
              <a:buSzPct val="100000"/>
              <a:buNone/>
            </a:pPr>
            <a:r>
              <a:rPr b="1" lang="en-CA" sz="4400">
                <a:solidFill>
                  <a:srgbClr val="4F6128"/>
                </a:solidFill>
                <a:latin typeface="Calibri"/>
                <a:ea typeface="Calibri"/>
                <a:cs typeface="Calibri"/>
                <a:sym typeface="Calibri"/>
              </a:rPr>
              <a:t>Put on your seatbelt, and instruct passengers to put them on as well! </a:t>
            </a:r>
            <a:endParaRPr/>
          </a:p>
          <a:p>
            <a:pPr indent="0" lvl="0" marL="0" rtl="0" algn="l">
              <a:spcBef>
                <a:spcPts val="180"/>
              </a:spcBef>
              <a:spcAft>
                <a:spcPts val="0"/>
              </a:spcAft>
              <a:buClr>
                <a:schemeClr val="dk1"/>
              </a:buClr>
              <a:buSzPct val="100000"/>
              <a:buNone/>
            </a:pPr>
            <a:r>
              <a:rPr lang="en-CA" sz="3600">
                <a:solidFill>
                  <a:schemeClr val="dk1"/>
                </a:solidFill>
                <a:latin typeface="Calibri"/>
                <a:ea typeface="Calibri"/>
                <a:cs typeface="Calibri"/>
                <a:sym typeface="Calibri"/>
              </a:rPr>
              <a:t>A good belt will help restrain you when driving difficult terrain, and can save your life in case of a rollover or other accident.  Seatbelts are especially good to wear when driving with your doors off. </a:t>
            </a:r>
            <a:endParaRPr/>
          </a:p>
          <a:p>
            <a:pPr indent="0" lvl="0" marL="0" rtl="0" algn="ctr">
              <a:spcBef>
                <a:spcPts val="160"/>
              </a:spcBef>
              <a:spcAft>
                <a:spcPts val="0"/>
              </a:spcAft>
              <a:buClr>
                <a:srgbClr val="888888"/>
              </a:buClr>
              <a:buSzPct val="100000"/>
              <a:buNone/>
            </a:pPr>
            <a:r>
              <a:t/>
            </a:r>
            <a:endParaRPr/>
          </a:p>
        </p:txBody>
      </p:sp>
      <p:sp>
        <p:nvSpPr>
          <p:cNvPr id="91" name="Google Shape;91;p1"/>
          <p:cNvSpPr txBox="1"/>
          <p:nvPr/>
        </p:nvSpPr>
        <p:spPr>
          <a:xfrm>
            <a:off x="4572000" y="6941"/>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CA" sz="1800" u="none" cap="none" strike="noStrike">
                <a:solidFill>
                  <a:schemeClr val="dk1"/>
                </a:solidFill>
                <a:latin typeface="Calibri"/>
                <a:ea typeface="Calibri"/>
                <a:cs typeface="Calibri"/>
                <a:sym typeface="Calibri"/>
              </a:rPr>
              <a:t>Before you start</a:t>
            </a:r>
            <a:endParaRPr/>
          </a:p>
        </p:txBody>
      </p:sp>
      <p:sp>
        <p:nvSpPr>
          <p:cNvPr id="92" name="Google Shape;92;p1"/>
          <p:cNvSpPr txBox="1"/>
          <p:nvPr/>
        </p:nvSpPr>
        <p:spPr>
          <a:xfrm>
            <a:off x="4564117" y="4316527"/>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pic>
        <p:nvPicPr>
          <p:cNvPr id="93" name="Google Shape;93;p1"/>
          <p:cNvPicPr preferRelativeResize="0"/>
          <p:nvPr/>
        </p:nvPicPr>
        <p:blipFill rotWithShape="1">
          <a:blip r:embed="rId3">
            <a:alphaModFix/>
          </a:blip>
          <a:srcRect b="0" l="0" r="0" t="0"/>
          <a:stretch/>
        </p:blipFill>
        <p:spPr>
          <a:xfrm>
            <a:off x="4564117" y="4432986"/>
            <a:ext cx="4572000" cy="2425014"/>
          </a:xfrm>
          <a:prstGeom prst="rect">
            <a:avLst/>
          </a:prstGeom>
          <a:noFill/>
          <a:ln>
            <a:noFill/>
          </a:ln>
        </p:spPr>
      </p:pic>
      <p:pic>
        <p:nvPicPr>
          <p:cNvPr id="94" name="Google Shape;94;p1"/>
          <p:cNvPicPr preferRelativeResize="0"/>
          <p:nvPr/>
        </p:nvPicPr>
        <p:blipFill rotWithShape="1">
          <a:blip r:embed="rId4">
            <a:alphaModFix/>
          </a:blip>
          <a:srcRect b="0" l="0" r="0" t="0"/>
          <a:stretch/>
        </p:blipFill>
        <p:spPr>
          <a:xfrm>
            <a:off x="-19727" y="6941"/>
            <a:ext cx="4404575" cy="68515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nvSpPr>
        <p:spPr>
          <a:xfrm>
            <a:off x="1584176" y="727815"/>
            <a:ext cx="3024336"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2000">
                <a:solidFill>
                  <a:srgbClr val="4F6128"/>
                </a:solidFill>
                <a:latin typeface="Calibri"/>
                <a:ea typeface="Calibri"/>
                <a:cs typeface="Calibri"/>
                <a:sym typeface="Calibri"/>
              </a:rPr>
              <a:t>R</a:t>
            </a:r>
            <a:r>
              <a:rPr b="1" lang="en-CA" sz="900">
                <a:solidFill>
                  <a:schemeClr val="dk1"/>
                </a:solidFill>
                <a:latin typeface="Calibri"/>
                <a:ea typeface="Calibri"/>
                <a:cs typeface="Calibri"/>
                <a:sym typeface="Calibri"/>
              </a:rPr>
              <a:t>esponsibility. You are responsible for your actions,            vehicle, passengers, image, and impact on the environment. </a:t>
            </a:r>
            <a:endParaRPr/>
          </a:p>
          <a:p>
            <a:pPr indent="0" lvl="0" marL="0" marR="0" rtl="0" algn="l">
              <a:spcBef>
                <a:spcPts val="0"/>
              </a:spcBef>
              <a:spcAft>
                <a:spcPts val="0"/>
              </a:spcAft>
              <a:buNone/>
            </a:pPr>
            <a:r>
              <a:rPr b="1" lang="en-CA" sz="900">
                <a:solidFill>
                  <a:schemeClr val="dk1"/>
                </a:solidFill>
                <a:latin typeface="Calibri"/>
                <a:ea typeface="Calibri"/>
                <a:cs typeface="Calibri"/>
                <a:sym typeface="Calibri"/>
              </a:rPr>
              <a:t> </a:t>
            </a:r>
            <a:r>
              <a:rPr b="1" lang="en-CA" sz="2000">
                <a:solidFill>
                  <a:srgbClr val="4F6128"/>
                </a:solidFill>
                <a:latin typeface="Calibri"/>
                <a:ea typeface="Calibri"/>
                <a:cs typeface="Calibri"/>
                <a:sym typeface="Calibri"/>
              </a:rPr>
              <a:t>E</a:t>
            </a:r>
            <a:r>
              <a:rPr b="1" lang="en-CA" sz="900">
                <a:solidFill>
                  <a:schemeClr val="dk1"/>
                </a:solidFill>
                <a:latin typeface="Calibri"/>
                <a:ea typeface="Calibri"/>
                <a:cs typeface="Calibri"/>
                <a:sym typeface="Calibri"/>
              </a:rPr>
              <a:t>nvironmental respect, respect for other 4WD enthusiasts, respect for other user-groups, and respect for the trails. </a:t>
            </a:r>
            <a:endParaRPr/>
          </a:p>
          <a:p>
            <a:pPr indent="0" lvl="0" marL="0" marR="0" rtl="0" algn="l">
              <a:spcBef>
                <a:spcPts val="0"/>
              </a:spcBef>
              <a:spcAft>
                <a:spcPts val="0"/>
              </a:spcAft>
              <a:buNone/>
            </a:pPr>
            <a:r>
              <a:rPr b="1" lang="en-CA" sz="900">
                <a:solidFill>
                  <a:srgbClr val="538CD5"/>
                </a:solidFill>
                <a:latin typeface="Calibri"/>
                <a:ea typeface="Calibri"/>
                <a:cs typeface="Calibri"/>
                <a:sym typeface="Calibri"/>
              </a:rPr>
              <a:t> </a:t>
            </a:r>
            <a:r>
              <a:rPr b="1" lang="en-CA" sz="2000">
                <a:solidFill>
                  <a:srgbClr val="4F6128"/>
                </a:solidFill>
                <a:latin typeface="Calibri"/>
                <a:ea typeface="Calibri"/>
                <a:cs typeface="Calibri"/>
                <a:sym typeface="Calibri"/>
              </a:rPr>
              <a:t>S</a:t>
            </a:r>
            <a:r>
              <a:rPr b="1" lang="en-CA" sz="900">
                <a:solidFill>
                  <a:schemeClr val="dk1"/>
                </a:solidFill>
                <a:latin typeface="Calibri"/>
                <a:ea typeface="Calibri"/>
                <a:cs typeface="Calibri"/>
                <a:sym typeface="Calibri"/>
              </a:rPr>
              <a:t>afety first! As a driver, passenger, and spectator always     maintain a safe environment. </a:t>
            </a:r>
            <a:endParaRPr/>
          </a:p>
          <a:p>
            <a:pPr indent="0" lvl="0" marL="0" marR="0" rtl="0" algn="l">
              <a:spcBef>
                <a:spcPts val="0"/>
              </a:spcBef>
              <a:spcAft>
                <a:spcPts val="0"/>
              </a:spcAft>
              <a:buNone/>
            </a:pPr>
            <a:r>
              <a:rPr b="1" lang="en-CA" sz="900">
                <a:solidFill>
                  <a:schemeClr val="dk1"/>
                </a:solidFill>
                <a:latin typeface="Calibri"/>
                <a:ea typeface="Calibri"/>
                <a:cs typeface="Calibri"/>
                <a:sym typeface="Calibri"/>
              </a:rPr>
              <a:t> </a:t>
            </a:r>
            <a:r>
              <a:rPr b="1" lang="en-CA" sz="2000">
                <a:solidFill>
                  <a:srgbClr val="4F6128"/>
                </a:solidFill>
                <a:latin typeface="Calibri"/>
                <a:ea typeface="Calibri"/>
                <a:cs typeface="Calibri"/>
                <a:sym typeface="Calibri"/>
              </a:rPr>
              <a:t>P</a:t>
            </a:r>
            <a:r>
              <a:rPr b="1" lang="en-CA" sz="900">
                <a:solidFill>
                  <a:schemeClr val="dk1"/>
                </a:solidFill>
                <a:latin typeface="Calibri"/>
                <a:ea typeface="Calibri"/>
                <a:cs typeface="Calibri"/>
                <a:sym typeface="Calibri"/>
              </a:rPr>
              <a:t>repare for any situations that you may encounter while </a:t>
            </a:r>
            <a:endParaRPr/>
          </a:p>
          <a:p>
            <a:pPr indent="0" lvl="0" marL="0" marR="0" rtl="0" algn="l">
              <a:spcBef>
                <a:spcPts val="0"/>
              </a:spcBef>
              <a:spcAft>
                <a:spcPts val="0"/>
              </a:spcAft>
              <a:buNone/>
            </a:pPr>
            <a:r>
              <a:rPr b="1" lang="en-CA" sz="900">
                <a:solidFill>
                  <a:schemeClr val="dk1"/>
                </a:solidFill>
                <a:latin typeface="Calibri"/>
                <a:ea typeface="Calibri"/>
                <a:cs typeface="Calibri"/>
                <a:sym typeface="Calibri"/>
              </a:rPr>
              <a:t> 4wheeling, both likely and unlikely. </a:t>
            </a:r>
            <a:endParaRPr/>
          </a:p>
          <a:p>
            <a:pPr indent="0" lvl="0" marL="0" marR="0" rtl="0" algn="l">
              <a:spcBef>
                <a:spcPts val="0"/>
              </a:spcBef>
              <a:spcAft>
                <a:spcPts val="0"/>
              </a:spcAft>
              <a:buNone/>
            </a:pPr>
            <a:r>
              <a:rPr b="1" lang="en-CA" sz="900">
                <a:solidFill>
                  <a:schemeClr val="dk1"/>
                </a:solidFill>
                <a:latin typeface="Calibri"/>
                <a:ea typeface="Calibri"/>
                <a:cs typeface="Calibri"/>
                <a:sym typeface="Calibri"/>
              </a:rPr>
              <a:t> </a:t>
            </a:r>
            <a:r>
              <a:rPr b="1" lang="en-CA" sz="2000">
                <a:solidFill>
                  <a:srgbClr val="4F6128"/>
                </a:solidFill>
                <a:latin typeface="Calibri"/>
                <a:ea typeface="Calibri"/>
                <a:cs typeface="Calibri"/>
                <a:sym typeface="Calibri"/>
              </a:rPr>
              <a:t>E</a:t>
            </a:r>
            <a:r>
              <a:rPr b="1" lang="en-CA" sz="900">
                <a:solidFill>
                  <a:schemeClr val="dk1"/>
                </a:solidFill>
                <a:latin typeface="Calibri"/>
                <a:ea typeface="Calibri"/>
                <a:cs typeface="Calibri"/>
                <a:sym typeface="Calibri"/>
              </a:rPr>
              <a:t>ducate yourself and others as to appropriate use of 4WD vehicles and the rules &amp; regulations of the region you intend to 4-wheel in. </a:t>
            </a:r>
            <a:endParaRPr/>
          </a:p>
          <a:p>
            <a:pPr indent="0" lvl="0" marL="0" marR="0" rtl="0" algn="l">
              <a:spcBef>
                <a:spcPts val="0"/>
              </a:spcBef>
              <a:spcAft>
                <a:spcPts val="0"/>
              </a:spcAft>
              <a:buNone/>
            </a:pPr>
            <a:r>
              <a:rPr b="1" lang="en-CA" sz="900">
                <a:solidFill>
                  <a:schemeClr val="dk1"/>
                </a:solidFill>
                <a:latin typeface="Calibri"/>
                <a:ea typeface="Calibri"/>
                <a:cs typeface="Calibri"/>
                <a:sym typeface="Calibri"/>
              </a:rPr>
              <a:t> </a:t>
            </a:r>
            <a:r>
              <a:rPr b="1" lang="en-CA" sz="2000">
                <a:solidFill>
                  <a:srgbClr val="4F6128"/>
                </a:solidFill>
                <a:latin typeface="Calibri"/>
                <a:ea typeface="Calibri"/>
                <a:cs typeface="Calibri"/>
                <a:sym typeface="Calibri"/>
              </a:rPr>
              <a:t>C</a:t>
            </a:r>
            <a:r>
              <a:rPr b="1" lang="en-CA" sz="900">
                <a:solidFill>
                  <a:schemeClr val="dk1"/>
                </a:solidFill>
                <a:latin typeface="Calibri"/>
                <a:ea typeface="Calibri"/>
                <a:cs typeface="Calibri"/>
                <a:sym typeface="Calibri"/>
              </a:rPr>
              <a:t>lean-up after yourself and others. Try to leave the land cleaner than when you arrived. </a:t>
            </a:r>
            <a:endParaRPr/>
          </a:p>
          <a:p>
            <a:pPr indent="0" lvl="0" marL="0" marR="0" rtl="0" algn="l">
              <a:spcBef>
                <a:spcPts val="0"/>
              </a:spcBef>
              <a:spcAft>
                <a:spcPts val="0"/>
              </a:spcAft>
              <a:buNone/>
            </a:pPr>
            <a:r>
              <a:rPr b="1" lang="en-CA" sz="900">
                <a:solidFill>
                  <a:schemeClr val="dk1"/>
                </a:solidFill>
                <a:latin typeface="Calibri"/>
                <a:ea typeface="Calibri"/>
                <a:cs typeface="Calibri"/>
                <a:sym typeface="Calibri"/>
              </a:rPr>
              <a:t> </a:t>
            </a:r>
            <a:r>
              <a:rPr b="1" lang="en-CA" sz="2000">
                <a:solidFill>
                  <a:srgbClr val="4F6128"/>
                </a:solidFill>
                <a:latin typeface="Calibri"/>
                <a:ea typeface="Calibri"/>
                <a:cs typeface="Calibri"/>
                <a:sym typeface="Calibri"/>
              </a:rPr>
              <a:t>T</a:t>
            </a:r>
            <a:r>
              <a:rPr b="1" lang="en-CA" sz="900">
                <a:solidFill>
                  <a:schemeClr val="dk1"/>
                </a:solidFill>
                <a:latin typeface="Calibri"/>
                <a:ea typeface="Calibri"/>
                <a:cs typeface="Calibri"/>
                <a:sym typeface="Calibri"/>
              </a:rPr>
              <a:t>ogetherness &amp; teamwork, offer your help to those you     meet on the trail, and never go 4-wheeling alone. </a:t>
            </a:r>
            <a:endParaRPr/>
          </a:p>
          <a:p>
            <a:pPr indent="0" lvl="0" marL="0" marR="0" rtl="0" algn="l">
              <a:spcBef>
                <a:spcPts val="0"/>
              </a:spcBef>
              <a:spcAft>
                <a:spcPts val="0"/>
              </a:spcAft>
              <a:buNone/>
            </a:pPr>
            <a:r>
              <a:rPr lang="en-CA" sz="105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82" name="Google Shape;182;p10"/>
          <p:cNvSpPr/>
          <p:nvPr/>
        </p:nvSpPr>
        <p:spPr>
          <a:xfrm>
            <a:off x="0" y="0"/>
            <a:ext cx="4572000" cy="707886"/>
          </a:xfrm>
          <a:prstGeom prst="rect">
            <a:avLst/>
          </a:prstGeom>
          <a:gradFill>
            <a:gsLst>
              <a:gs pos="0">
                <a:srgbClr val="DDEBCF"/>
              </a:gs>
              <a:gs pos="50000">
                <a:srgbClr val="9CB86E"/>
              </a:gs>
              <a:gs pos="100000">
                <a:srgbClr val="156B13"/>
              </a:gs>
            </a:gsLst>
            <a:lin ang="36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Calibri"/>
              <a:buNone/>
            </a:pPr>
            <a:r>
              <a:rPr b="1" i="0" lang="en-CA" sz="2000" u="none" cap="none" strike="noStrike">
                <a:solidFill>
                  <a:schemeClr val="dk1"/>
                </a:solidFill>
                <a:latin typeface="Calibri"/>
                <a:ea typeface="Calibri"/>
                <a:cs typeface="Calibri"/>
                <a:sym typeface="Calibri"/>
              </a:rPr>
              <a:t>COORJC 4WD</a:t>
            </a:r>
            <a:endParaRPr/>
          </a:p>
          <a:p>
            <a:pPr indent="0" lvl="0" marL="0" marR="0" rtl="0" algn="ctr">
              <a:lnSpc>
                <a:spcPct val="100000"/>
              </a:lnSpc>
              <a:spcBef>
                <a:spcPts val="0"/>
              </a:spcBef>
              <a:spcAft>
                <a:spcPts val="0"/>
              </a:spcAft>
              <a:buClr>
                <a:schemeClr val="dk1"/>
              </a:buClr>
              <a:buSzPts val="2000"/>
              <a:buFont typeface="Calibri"/>
              <a:buNone/>
            </a:pPr>
            <a:r>
              <a:rPr b="1" i="0" lang="en-CA" sz="2000" u="none" cap="none" strike="noStrike">
                <a:solidFill>
                  <a:schemeClr val="dk1"/>
                </a:solidFill>
                <a:latin typeface="Calibri"/>
                <a:ea typeface="Calibri"/>
                <a:cs typeface="Calibri"/>
                <a:sym typeface="Calibri"/>
              </a:rPr>
              <a:t>Enthusiasts RESPECT Policy </a:t>
            </a:r>
            <a:endParaRPr b="1" i="0" sz="2000" u="none" cap="none" strike="noStrike">
              <a:solidFill>
                <a:schemeClr val="dk1"/>
              </a:solidFill>
              <a:latin typeface="Calibri"/>
              <a:ea typeface="Calibri"/>
              <a:cs typeface="Calibri"/>
              <a:sym typeface="Calibri"/>
            </a:endParaRPr>
          </a:p>
        </p:txBody>
      </p:sp>
      <p:sp>
        <p:nvSpPr>
          <p:cNvPr id="183" name="Google Shape;183;p10"/>
          <p:cNvSpPr txBox="1"/>
          <p:nvPr/>
        </p:nvSpPr>
        <p:spPr>
          <a:xfrm>
            <a:off x="0" y="4748916"/>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pic>
        <p:nvPicPr>
          <p:cNvPr id="184" name="Google Shape;184;p10"/>
          <p:cNvPicPr preferRelativeResize="0"/>
          <p:nvPr/>
        </p:nvPicPr>
        <p:blipFill rotWithShape="1">
          <a:blip r:embed="rId3">
            <a:alphaModFix/>
          </a:blip>
          <a:srcRect b="0" l="0" r="0" t="0"/>
          <a:stretch/>
        </p:blipFill>
        <p:spPr>
          <a:xfrm>
            <a:off x="72010" y="846324"/>
            <a:ext cx="1508892" cy="2679282"/>
          </a:xfrm>
          <a:prstGeom prst="rect">
            <a:avLst/>
          </a:prstGeom>
          <a:noFill/>
          <a:ln>
            <a:noFill/>
          </a:ln>
        </p:spPr>
      </p:pic>
      <p:pic>
        <p:nvPicPr>
          <p:cNvPr id="185" name="Google Shape;185;p10"/>
          <p:cNvPicPr preferRelativeResize="0"/>
          <p:nvPr/>
        </p:nvPicPr>
        <p:blipFill rotWithShape="1">
          <a:blip r:embed="rId4">
            <a:alphaModFix/>
          </a:blip>
          <a:srcRect b="0" l="0" r="0" t="0"/>
          <a:stretch/>
        </p:blipFill>
        <p:spPr>
          <a:xfrm>
            <a:off x="0" y="4845374"/>
            <a:ext cx="4572000" cy="2003681"/>
          </a:xfrm>
          <a:prstGeom prst="rect">
            <a:avLst/>
          </a:prstGeom>
          <a:noFill/>
          <a:ln>
            <a:noFill/>
          </a:ln>
        </p:spPr>
      </p:pic>
      <p:pic>
        <p:nvPicPr>
          <p:cNvPr id="186" name="Google Shape;186;p10"/>
          <p:cNvPicPr preferRelativeResize="0"/>
          <p:nvPr/>
        </p:nvPicPr>
        <p:blipFill rotWithShape="1">
          <a:blip r:embed="rId5">
            <a:alphaModFix/>
          </a:blip>
          <a:srcRect b="0" l="0" r="0" t="0"/>
          <a:stretch/>
        </p:blipFill>
        <p:spPr>
          <a:xfrm>
            <a:off x="166948" y="3525606"/>
            <a:ext cx="1311686" cy="1203381"/>
          </a:xfrm>
          <a:prstGeom prst="rect">
            <a:avLst/>
          </a:prstGeom>
          <a:noFill/>
          <a:ln>
            <a:noFill/>
          </a:ln>
        </p:spPr>
      </p:pic>
      <p:pic>
        <p:nvPicPr>
          <p:cNvPr id="187" name="Google Shape;187;p10"/>
          <p:cNvPicPr preferRelativeResize="0"/>
          <p:nvPr/>
        </p:nvPicPr>
        <p:blipFill rotWithShape="1">
          <a:blip r:embed="rId6">
            <a:alphaModFix/>
          </a:blip>
          <a:srcRect b="0" l="0" r="0" t="0"/>
          <a:stretch/>
        </p:blipFill>
        <p:spPr>
          <a:xfrm>
            <a:off x="4739425" y="6439"/>
            <a:ext cx="4404575" cy="6851561"/>
          </a:xfrm>
          <a:prstGeom prst="rect">
            <a:avLst/>
          </a:prstGeom>
          <a:noFill/>
          <a:ln>
            <a:noFill/>
          </a:ln>
        </p:spPr>
      </p:pic>
      <p:pic>
        <p:nvPicPr>
          <p:cNvPr id="188" name="Google Shape;188;p10"/>
          <p:cNvPicPr preferRelativeResize="0"/>
          <p:nvPr/>
        </p:nvPicPr>
        <p:blipFill rotWithShape="1">
          <a:blip r:embed="rId7">
            <a:alphaModFix/>
          </a:blip>
          <a:srcRect b="0" l="0" r="0" t="0"/>
          <a:stretch/>
        </p:blipFill>
        <p:spPr>
          <a:xfrm>
            <a:off x="4742485" y="40004"/>
            <a:ext cx="440055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nvSpPr>
        <p:spPr>
          <a:xfrm>
            <a:off x="1976" y="4941168"/>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sp>
        <p:nvSpPr>
          <p:cNvPr id="100" name="Google Shape;100;p2"/>
          <p:cNvSpPr txBox="1"/>
          <p:nvPr/>
        </p:nvSpPr>
        <p:spPr>
          <a:xfrm>
            <a:off x="73984" y="476673"/>
            <a:ext cx="4499992" cy="48243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150">
                <a:solidFill>
                  <a:srgbClr val="4F6128"/>
                </a:solidFill>
                <a:latin typeface="Calibri"/>
                <a:ea typeface="Calibri"/>
                <a:cs typeface="Calibri"/>
                <a:sym typeface="Calibri"/>
              </a:rPr>
              <a:t>Watch the driver in front of you and see how he makes it through.</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You can learn a lot on what to do and what not to do. Get out and walk the trail or examine the obstacle before you drive through. This allows you to get a mental picture of where you will place your tires before you go. Just as a golfer examines the green before that game-winning putt, you need to know what’s ahead of you so you don’t get into trouble. Walk ahead and look back; the view is different from the other direction, and other features of the terrain become apparent.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1100">
                <a:solidFill>
                  <a:srgbClr val="4F6128"/>
                </a:solidFill>
                <a:latin typeface="Calibri"/>
                <a:ea typeface="Calibri"/>
                <a:cs typeface="Calibri"/>
                <a:sym typeface="Calibri"/>
              </a:rPr>
              <a:t>Turn your stereo OFF, so you can hear what your vehicle is telling you.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The sounds of slipping tires, scraping metal, and engine rpm can all help you be a better driver, but not if you can’t hear them.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1100">
                <a:solidFill>
                  <a:srgbClr val="4F6128"/>
                </a:solidFill>
                <a:latin typeface="Calibri"/>
                <a:ea typeface="Calibri"/>
                <a:cs typeface="Calibri"/>
                <a:sym typeface="Calibri"/>
              </a:rPr>
              <a:t>Stay off the clutch unless you need it </a:t>
            </a:r>
            <a:r>
              <a:rPr lang="en-CA" sz="900">
                <a:solidFill>
                  <a:schemeClr val="dk1"/>
                </a:solidFill>
                <a:latin typeface="Calibri"/>
                <a:ea typeface="Calibri"/>
                <a:cs typeface="Calibri"/>
                <a:sym typeface="Calibri"/>
              </a:rPr>
              <a:t>is important in many situations. While automatic-equipped 4x4s can have an easier time crawling over things, a manual transmission rig is capable of outdoing an auto as long as the clutch isn’t always used. Try driving with your feet on the floor for practice, and see what your rig can do. Once you push in the clutch you’ve unhooked the drive train, and only your brakes will be holding you on a hill.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1100">
                <a:solidFill>
                  <a:srgbClr val="4F6128"/>
                </a:solidFill>
                <a:latin typeface="Calibri"/>
                <a:ea typeface="Calibri"/>
                <a:cs typeface="Calibri"/>
                <a:sym typeface="Calibri"/>
              </a:rPr>
              <a:t>Lower your tire pressure according to the terrain and speed</a:t>
            </a: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Tire pressure lower than the manufacturer’s recommendations can provide greater tire traction, flexibility, flotation, and a smoother ride. When the tires pressure is lowered the tread spreads out giving you a bigger footprint on the ground.  Never air down farther than what you are comfortable with/what is recommended as side wall damage can occur.  Remember to air back up to specs when you hit the pavement.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1100">
                <a:solidFill>
                  <a:srgbClr val="4F6128"/>
                </a:solidFill>
                <a:latin typeface="Calibri"/>
                <a:ea typeface="Calibri"/>
                <a:cs typeface="Calibri"/>
                <a:sym typeface="Calibri"/>
              </a:rPr>
              <a:t>Listen to and watch your spotter. </a:t>
            </a:r>
            <a:r>
              <a:rPr lang="en-CA" sz="900">
                <a:solidFill>
                  <a:schemeClr val="dk1"/>
                </a:solidFill>
                <a:latin typeface="Calibri"/>
                <a:ea typeface="Calibri"/>
                <a:cs typeface="Calibri"/>
                <a:sym typeface="Calibri"/>
              </a:rPr>
              <a:t>If you’re unsure of what you’re doing while driving an obstacle, ask someone to spot you over the tough areas. An experienced spotter can be your best ally and make you look like a pro. Remember, though, that you as a driver are the one in command, and it’s your decision to trust the spotter or not. </a:t>
            </a:r>
            <a:endParaRPr/>
          </a:p>
          <a:p>
            <a:pPr indent="0" lvl="0" marL="0" marR="0" rtl="0" algn="l">
              <a:spcBef>
                <a:spcPts val="0"/>
              </a:spcBef>
              <a:spcAft>
                <a:spcPts val="0"/>
              </a:spcAft>
              <a:buNone/>
            </a:pPr>
            <a:r>
              <a:rPr lang="en-CA" sz="105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01" name="Google Shape;101;p2"/>
          <p:cNvSpPr txBox="1"/>
          <p:nvPr/>
        </p:nvSpPr>
        <p:spPr>
          <a:xfrm>
            <a:off x="1976" y="0"/>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pic>
        <p:nvPicPr>
          <p:cNvPr id="102" name="Google Shape;102;p2"/>
          <p:cNvPicPr preferRelativeResize="0"/>
          <p:nvPr/>
        </p:nvPicPr>
        <p:blipFill rotWithShape="1">
          <a:blip r:embed="rId3">
            <a:alphaModFix/>
          </a:blip>
          <a:srcRect b="0" l="0" r="0" t="0"/>
          <a:stretch/>
        </p:blipFill>
        <p:spPr>
          <a:xfrm>
            <a:off x="1975" y="5100638"/>
            <a:ext cx="4572001" cy="1757362"/>
          </a:xfrm>
          <a:prstGeom prst="rect">
            <a:avLst/>
          </a:prstGeom>
          <a:noFill/>
          <a:ln>
            <a:noFill/>
          </a:ln>
        </p:spPr>
      </p:pic>
      <p:pic>
        <p:nvPicPr>
          <p:cNvPr descr="DSCN9334.JPG" id="103" name="Google Shape;103;p2"/>
          <p:cNvPicPr preferRelativeResize="0"/>
          <p:nvPr/>
        </p:nvPicPr>
        <p:blipFill rotWithShape="1">
          <a:blip r:embed="rId4">
            <a:alphaModFix/>
          </a:blip>
          <a:srcRect b="0" l="0" r="0" t="0"/>
          <a:stretch/>
        </p:blipFill>
        <p:spPr>
          <a:xfrm>
            <a:off x="4570025" y="4941167"/>
            <a:ext cx="4572000" cy="1980130"/>
          </a:xfrm>
          <a:prstGeom prst="rect">
            <a:avLst/>
          </a:prstGeom>
          <a:noFill/>
          <a:ln>
            <a:noFill/>
          </a:ln>
        </p:spPr>
      </p:pic>
      <p:sp>
        <p:nvSpPr>
          <p:cNvPr id="104" name="Google Shape;104;p2"/>
          <p:cNvSpPr txBox="1"/>
          <p:nvPr/>
        </p:nvSpPr>
        <p:spPr>
          <a:xfrm>
            <a:off x="4570024" y="620688"/>
            <a:ext cx="4499992" cy="1944216"/>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This guide is designed to instill confidence</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in your driving abilities, let you experience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your vehicle in varied condition’s, learn its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abilities and disabilities. Family fun and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adventure is more than possible with your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4wd. We are here to teach you how to do it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correctly and with confidence. </a:t>
            </a:r>
            <a:endParaRPr/>
          </a:p>
          <a:p>
            <a:pPr indent="-285750" lvl="0" marL="342900" marR="0" rtl="0" algn="l">
              <a:spcBef>
                <a:spcPts val="180"/>
              </a:spcBef>
              <a:spcAft>
                <a:spcPts val="0"/>
              </a:spcAft>
              <a:buClr>
                <a:schemeClr val="dk1"/>
              </a:buClr>
              <a:buSzPts val="900"/>
              <a:buFont typeface="Arial"/>
              <a:buNone/>
            </a:pPr>
            <a:r>
              <a:t/>
            </a:r>
            <a:endParaRPr sz="900">
              <a:solidFill>
                <a:schemeClr val="dk1"/>
              </a:solidFill>
              <a:latin typeface="Calibri"/>
              <a:ea typeface="Calibri"/>
              <a:cs typeface="Calibri"/>
              <a:sym typeface="Calibri"/>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There’s no reason to damage your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vehicle. As with anything you do,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practice makes perfect. </a:t>
            </a:r>
            <a:endParaRPr/>
          </a:p>
          <a:p>
            <a:pPr indent="-139700" lvl="0" marL="342900" marR="0" rtl="0" algn="l">
              <a:spcBef>
                <a:spcPts val="64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105" name="Google Shape;105;p2"/>
          <p:cNvSpPr txBox="1"/>
          <p:nvPr/>
        </p:nvSpPr>
        <p:spPr>
          <a:xfrm>
            <a:off x="4570024" y="0"/>
            <a:ext cx="4572000" cy="584775"/>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0" sz="1600" u="none" cap="none" strike="noStrike">
              <a:solidFill>
                <a:schemeClr val="dk1"/>
              </a:solidFill>
              <a:latin typeface="Courier New"/>
              <a:ea typeface="Courier New"/>
              <a:cs typeface="Courier New"/>
              <a:sym typeface="Courier New"/>
            </a:endParaRPr>
          </a:p>
          <a:p>
            <a:pPr indent="0" lvl="0" marL="0" marR="0" rtl="0" algn="l">
              <a:spcBef>
                <a:spcPts val="0"/>
              </a:spcBef>
              <a:spcAft>
                <a:spcPts val="0"/>
              </a:spcAft>
              <a:buNone/>
            </a:pPr>
            <a:r>
              <a:rPr b="1" i="0" lang="en-CA" sz="1600" u="none" cap="none" strike="noStrike">
                <a:solidFill>
                  <a:schemeClr val="dk1"/>
                </a:solidFill>
                <a:latin typeface="Calibri"/>
                <a:ea typeface="Calibri"/>
                <a:cs typeface="Calibri"/>
                <a:sym typeface="Calibri"/>
              </a:rPr>
              <a:t>The BASICS – WHAT YOU NEED TO KNOW! </a:t>
            </a:r>
            <a:endParaRPr b="1" i="0" sz="3600" u="none" cap="none" strike="noStrike">
              <a:solidFill>
                <a:schemeClr val="dk1"/>
              </a:solidFill>
              <a:latin typeface="Calibri"/>
              <a:ea typeface="Calibri"/>
              <a:cs typeface="Calibri"/>
              <a:sym typeface="Calibri"/>
            </a:endParaRPr>
          </a:p>
        </p:txBody>
      </p:sp>
      <p:sp>
        <p:nvSpPr>
          <p:cNvPr id="106" name="Google Shape;106;p2"/>
          <p:cNvSpPr/>
          <p:nvPr/>
        </p:nvSpPr>
        <p:spPr>
          <a:xfrm>
            <a:off x="4570024" y="2477508"/>
            <a:ext cx="3923928" cy="246366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4F6128"/>
              </a:buClr>
              <a:buSzPts val="1100"/>
              <a:buFont typeface="Calibri"/>
              <a:buNone/>
            </a:pPr>
            <a:r>
              <a:rPr b="1" i="0" lang="en-CA" sz="1100" u="none" cap="none" strike="noStrike">
                <a:solidFill>
                  <a:srgbClr val="4F6128"/>
                </a:solidFill>
                <a:latin typeface="Calibri"/>
                <a:ea typeface="Calibri"/>
                <a:cs typeface="Calibri"/>
                <a:sym typeface="Calibri"/>
              </a:rPr>
              <a:t>To begin, one must always start at the beginning. </a:t>
            </a:r>
            <a:endParaRPr/>
          </a:p>
          <a:p>
            <a:pPr indent="0" lvl="0" marL="0" marR="0" rtl="0" algn="l">
              <a:lnSpc>
                <a:spcPct val="100000"/>
              </a:lnSpc>
              <a:spcBef>
                <a:spcPts val="0"/>
              </a:spcBef>
              <a:spcAft>
                <a:spcPts val="0"/>
              </a:spcAft>
              <a:buClr>
                <a:schemeClr val="dk1"/>
              </a:buClr>
              <a:buSzPts val="1000"/>
              <a:buFont typeface="Calibri"/>
              <a:buNone/>
            </a:pPr>
            <a:r>
              <a:rPr b="0" i="0" lang="en-CA" sz="1000" u="none" cap="none" strike="noStrike">
                <a:solidFill>
                  <a:schemeClr val="dk1"/>
                </a:solidFill>
                <a:latin typeface="Calibri"/>
                <a:ea typeface="Calibri"/>
                <a:cs typeface="Calibri"/>
                <a:sym typeface="Calibri"/>
              </a:rPr>
              <a:t>Through out this guide is a series of “How To” sections: The Basics, Trail Ratings and Off-road Checklists. Be sure to read through them and learn from our experience. </a:t>
            </a:r>
            <a:endParaRPr/>
          </a:p>
          <a:p>
            <a:pPr indent="0" lvl="0" marL="0" marR="0" rtl="0" algn="l">
              <a:lnSpc>
                <a:spcPct val="100000"/>
              </a:lnSpc>
              <a:spcBef>
                <a:spcPts val="0"/>
              </a:spcBef>
              <a:spcAft>
                <a:spcPts val="0"/>
              </a:spcAft>
              <a:buClr>
                <a:schemeClr val="dk1"/>
              </a:buClr>
              <a:buSzPts val="900"/>
              <a:buFont typeface="Calibri"/>
              <a:buNone/>
            </a:pPr>
            <a:r>
              <a:t/>
            </a:r>
            <a:endParaRPr b="0" i="0" sz="9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None/>
            </a:pPr>
            <a:r>
              <a:rPr i="0" lang="en-CA" sz="1100" u="none" cap="none" strike="noStrike">
                <a:solidFill>
                  <a:schemeClr val="dk1"/>
                </a:solidFill>
                <a:latin typeface="Calibri"/>
                <a:ea typeface="Calibri"/>
                <a:cs typeface="Calibri"/>
                <a:sym typeface="Calibri"/>
              </a:rPr>
              <a:t>1)   </a:t>
            </a:r>
            <a:r>
              <a:rPr b="1" i="0" lang="en-CA" sz="1100" u="none" cap="none" strike="noStrike">
                <a:solidFill>
                  <a:srgbClr val="4F6128"/>
                </a:solidFill>
                <a:latin typeface="Calibri"/>
                <a:ea typeface="Calibri"/>
                <a:cs typeface="Calibri"/>
                <a:sym typeface="Calibri"/>
              </a:rPr>
              <a:t>Read your owners manual </a:t>
            </a:r>
            <a:r>
              <a:rPr b="0" i="0" lang="en-CA" sz="900" u="none" cap="none" strike="noStrike">
                <a:solidFill>
                  <a:schemeClr val="dk1"/>
                </a:solidFill>
                <a:latin typeface="Calibri"/>
                <a:ea typeface="Calibri"/>
                <a:cs typeface="Calibri"/>
                <a:sym typeface="Calibri"/>
              </a:rPr>
              <a:t>thoroughly before going off-road, or</a:t>
            </a:r>
            <a:r>
              <a:rPr b="0" i="0" lang="en-CA" sz="900" u="none" cap="none" strike="noStrike">
                <a:solidFill>
                  <a:schemeClr val="dk1"/>
                </a:solidFill>
                <a:latin typeface="Calibri"/>
                <a:ea typeface="Calibri"/>
                <a:cs typeface="Calibri"/>
                <a:sym typeface="Calibri"/>
              </a:rPr>
              <a:t> </a:t>
            </a:r>
            <a:r>
              <a:rPr b="0" i="0" lang="en-CA" sz="900" u="none" cap="none" strike="noStrike">
                <a:solidFill>
                  <a:schemeClr val="dk1"/>
                </a:solidFill>
                <a:latin typeface="Calibri"/>
                <a:ea typeface="Calibri"/>
                <a:cs typeface="Calibri"/>
                <a:sym typeface="Calibri"/>
              </a:rPr>
              <a:t>on road for that matter. Learn your vehicle. </a:t>
            </a:r>
            <a:endParaRPr b="0" i="0" sz="9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None/>
            </a:pPr>
            <a:r>
              <a:t/>
            </a:r>
            <a:endParaRPr sz="900">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None/>
            </a:pPr>
            <a:r>
              <a:rPr b="0" i="0" lang="en-CA" sz="1000" u="none" cap="none" strike="noStrike">
                <a:solidFill>
                  <a:schemeClr val="dk1"/>
                </a:solidFill>
                <a:latin typeface="Calibri"/>
                <a:ea typeface="Calibri"/>
                <a:cs typeface="Calibri"/>
                <a:sym typeface="Calibri"/>
              </a:rPr>
              <a:t>2)   </a:t>
            </a:r>
            <a:r>
              <a:rPr b="1" i="0" lang="en-CA" sz="1100" u="none" cap="none" strike="noStrike">
                <a:solidFill>
                  <a:srgbClr val="4F6128"/>
                </a:solidFill>
                <a:latin typeface="Calibri"/>
                <a:ea typeface="Calibri"/>
                <a:cs typeface="Calibri"/>
                <a:sym typeface="Calibri"/>
              </a:rPr>
              <a:t>Never go out alone </a:t>
            </a:r>
            <a:r>
              <a:rPr b="0" i="0" lang="en-CA" sz="900" u="none" cap="none" strike="noStrike">
                <a:solidFill>
                  <a:schemeClr val="dk1"/>
                </a:solidFill>
                <a:latin typeface="Calibri"/>
                <a:ea typeface="Calibri"/>
                <a:cs typeface="Calibri"/>
                <a:sym typeface="Calibri"/>
              </a:rPr>
              <a:t>as a short trip could be costly. Venturing off the highway alone is never suggested. One can’t foresee everything that could go wrong.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900"/>
              <a:buFont typeface="Calibri"/>
              <a:buNone/>
            </a:pPr>
            <a:r>
              <a:rPr b="0" i="0" lang="en-CA" sz="900" u="none" cap="none" strike="noStrike">
                <a:solidFill>
                  <a:schemeClr val="dk1"/>
                </a:solidFill>
                <a:latin typeface="Calibri"/>
                <a:ea typeface="Calibri"/>
                <a:cs typeface="Calibri"/>
                <a:sym typeface="Calibri"/>
              </a:rPr>
              <a:t>Being prepared yourself, having your vehicle prepared and maintained to a reasonable degree will help counter some problems, but not all. A thought: </a:t>
            </a:r>
            <a:r>
              <a:rPr lang="en-CA" sz="800">
                <a:solidFill>
                  <a:schemeClr val="dk1"/>
                </a:solidFill>
                <a:latin typeface="Calibri"/>
                <a:ea typeface="Calibri"/>
                <a:cs typeface="Calibri"/>
                <a:sym typeface="Calibri"/>
              </a:rPr>
              <a:t> </a:t>
            </a:r>
            <a:r>
              <a:rPr b="0" i="0" lang="en-CA" sz="900" u="none" cap="none" strike="noStrike">
                <a:solidFill>
                  <a:schemeClr val="dk1"/>
                </a:solidFill>
                <a:latin typeface="Calibri"/>
                <a:ea typeface="Calibri"/>
                <a:cs typeface="Calibri"/>
                <a:sym typeface="Calibri"/>
              </a:rPr>
              <a:t>You're ten miles off the main paved road, your 4WD quits, you have an accident, or someone is injured; Now what? </a:t>
            </a:r>
            <a:endParaRPr b="0" i="0" sz="1600" u="none" cap="none" strike="noStrike">
              <a:solidFill>
                <a:schemeClr val="dk1"/>
              </a:solidFill>
              <a:latin typeface="Calibri"/>
              <a:ea typeface="Calibri"/>
              <a:cs typeface="Calibri"/>
              <a:sym typeface="Calibri"/>
            </a:endParaRPr>
          </a:p>
        </p:txBody>
      </p:sp>
      <p:sp>
        <p:nvSpPr>
          <p:cNvPr id="107" name="Google Shape;107;p2"/>
          <p:cNvSpPr txBox="1"/>
          <p:nvPr/>
        </p:nvSpPr>
        <p:spPr>
          <a:xfrm>
            <a:off x="4570024" y="4941168"/>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b="0" l="0" r="0" t="0"/>
          <a:stretch/>
        </p:blipFill>
        <p:spPr>
          <a:xfrm>
            <a:off x="6765760" y="836712"/>
            <a:ext cx="2160240" cy="13714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nvSpPr>
        <p:spPr>
          <a:xfrm>
            <a:off x="72008" y="260648"/>
            <a:ext cx="4499992" cy="67864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chemeClr val="dk1"/>
                </a:solidFill>
                <a:latin typeface="Calibri"/>
                <a:ea typeface="Calibri"/>
                <a:cs typeface="Calibri"/>
                <a:sym typeface="Calibri"/>
              </a:rPr>
              <a:t>3) Always make sure your vehicle is </a:t>
            </a:r>
            <a:r>
              <a:rPr b="1" lang="en-CA" sz="1050">
                <a:solidFill>
                  <a:srgbClr val="4F6128"/>
                </a:solidFill>
                <a:latin typeface="Calibri"/>
                <a:ea typeface="Calibri"/>
                <a:cs typeface="Calibri"/>
                <a:sym typeface="Calibri"/>
              </a:rPr>
              <a:t>prepared before leaving</a:t>
            </a:r>
            <a:r>
              <a:rPr b="1" lang="en-CA" sz="900">
                <a:solidFill>
                  <a:schemeClr val="dk1"/>
                </a:solidFill>
                <a:latin typeface="Calibri"/>
                <a:ea typeface="Calibri"/>
                <a:cs typeface="Calibri"/>
                <a:sym typeface="Calibri"/>
              </a:rPr>
              <a:t>. </a:t>
            </a:r>
            <a:r>
              <a:rPr lang="en-CA" sz="900">
                <a:solidFill>
                  <a:schemeClr val="dk1"/>
                </a:solidFill>
                <a:latin typeface="Calibri"/>
                <a:ea typeface="Calibri"/>
                <a:cs typeface="Calibri"/>
                <a:sym typeface="Calibri"/>
              </a:rPr>
              <a:t>Read “Preparing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&amp; Maintaining”.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4) </a:t>
            </a:r>
            <a:r>
              <a:rPr b="1" lang="en-CA" sz="1100">
                <a:solidFill>
                  <a:srgbClr val="4F6128"/>
                </a:solidFill>
                <a:latin typeface="Calibri"/>
                <a:ea typeface="Calibri"/>
                <a:cs typeface="Calibri"/>
                <a:sym typeface="Calibri"/>
              </a:rPr>
              <a:t>Adopt a relaxed and upright driving position </a:t>
            </a:r>
            <a:r>
              <a:rPr lang="en-CA" sz="900">
                <a:solidFill>
                  <a:schemeClr val="dk1"/>
                </a:solidFill>
                <a:latin typeface="Calibri"/>
                <a:ea typeface="Calibri"/>
                <a:cs typeface="Calibri"/>
                <a:sym typeface="Calibri"/>
              </a:rPr>
              <a:t>with a loose grip on the steering wheel, taking note to keep your thumbs out of the center section of the wheel, thus avoiding broken thumbs from steering wheel kick-back. This is a common problem on vehicles not equipped with power assisted steering.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5) Contact between your right foot and the gearbox tunnel will help increase </a:t>
            </a:r>
            <a:endParaRPr/>
          </a:p>
          <a:p>
            <a:pPr indent="0" lvl="0" marL="0" marR="0" rtl="0" algn="l">
              <a:spcBef>
                <a:spcPts val="0"/>
              </a:spcBef>
              <a:spcAft>
                <a:spcPts val="0"/>
              </a:spcAft>
              <a:buNone/>
            </a:pPr>
            <a:r>
              <a:rPr b="1" lang="en-CA" sz="1050">
                <a:solidFill>
                  <a:srgbClr val="4F6128"/>
                </a:solidFill>
                <a:latin typeface="Calibri"/>
                <a:ea typeface="Calibri"/>
                <a:cs typeface="Calibri"/>
                <a:sym typeface="Calibri"/>
              </a:rPr>
              <a:t>throttle control</a:t>
            </a:r>
            <a:r>
              <a:rPr lang="en-CA" sz="1050">
                <a:solidFill>
                  <a:schemeClr val="dk1"/>
                </a:solidFill>
                <a:latin typeface="Calibri"/>
                <a:ea typeface="Calibri"/>
                <a:cs typeface="Calibri"/>
                <a:sym typeface="Calibri"/>
              </a:rPr>
              <a:t>. </a:t>
            </a:r>
            <a:r>
              <a:rPr lang="en-CA" sz="900">
                <a:solidFill>
                  <a:schemeClr val="dk1"/>
                </a:solidFill>
                <a:latin typeface="Calibri"/>
                <a:ea typeface="Calibri"/>
                <a:cs typeface="Calibri"/>
                <a:sym typeface="Calibri"/>
              </a:rPr>
              <a:t>DO NOT use the clutch pedal as a “dead -pedal”. Once the clutch is engaged (out), keep your foot clear.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6) </a:t>
            </a:r>
            <a:r>
              <a:rPr b="1" lang="en-CA" sz="1100">
                <a:solidFill>
                  <a:srgbClr val="4F6128"/>
                </a:solidFill>
                <a:latin typeface="Calibri"/>
                <a:ea typeface="Calibri"/>
                <a:cs typeface="Calibri"/>
                <a:sym typeface="Calibri"/>
              </a:rPr>
              <a:t>Know your minimum ground clearance. </a:t>
            </a:r>
            <a:endParaRPr b="1" sz="900">
              <a:solidFill>
                <a:srgbClr val="4F6128"/>
              </a:solidFill>
              <a:latin typeface="Calibri"/>
              <a:ea typeface="Calibri"/>
              <a:cs typeface="Calibri"/>
              <a:sym typeface="Calibri"/>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i) On vehicles equipped with “live” axles (fixed), the minimum ground clearance is the lowest point of the axle housing, normally the differential. This minimum clearance always remains the same as the axle goes up/down with the wheels. To obtain your minimum clearance, measure from the differential housing (its lowest point) to the ground, there it is, your minimum ground clearance. The minimum won’t change, though maximum can when a wheel climbs up.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ii) On vehicles fitted with independent suspension however, the front wheels are attached to the A-arms which go up/down independently from each other, at  the same time the center portion of the chassis/suspension goes up/down as  well, though the exact opposite of the wheels. Type of terrain, as well as braking can effect your ground clearance dramatically; when the front wheels are bottomed on their suspension points (up in the fenders as far as they can go), your chassis and front suspension pivot points are now very vulnerable to damage as they come closer to the obstacle. It is a proven fact, that for heavy duty off-road work vehicles fitted with “live” axles are preferred.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7) </a:t>
            </a:r>
            <a:r>
              <a:rPr b="1" lang="en-CA" sz="1050">
                <a:solidFill>
                  <a:srgbClr val="4F6128"/>
                </a:solidFill>
                <a:latin typeface="Calibri"/>
                <a:ea typeface="Calibri"/>
                <a:cs typeface="Calibri"/>
                <a:sym typeface="Calibri"/>
              </a:rPr>
              <a:t>Suspension &amp; Wheel Travel. </a:t>
            </a:r>
            <a:endParaRPr b="1" sz="900">
              <a:solidFill>
                <a:srgbClr val="4F6128"/>
              </a:solidFill>
              <a:latin typeface="Calibri"/>
              <a:ea typeface="Calibri"/>
              <a:cs typeface="Calibri"/>
              <a:sym typeface="Calibri"/>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Since the time man first developed wheeled vehicles his thought must have been on smoothing the ride. Leaf springs have been around since what must be the beginning of time. Horse drawn wagons, buggies and the famed stage coaches had leaf springs. The leaf spring has two advantages over any other form of  suspension, in that a) it’s cheap to produce, and b) they will carry heavy loads.  A number of today’s 4wds are still built with leaf springs, while others have gone the Coil spring route. Coil springs do allow heavy carrying capacities to an extent while offering a smoother ride and better wheel travel/articulation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(movement up/down &amp; angle of axle). Other manufactures have sought to create car like rides on their 4WD vehicles by fitting independent front suspension, either torsion bar or coil sprung, though neither of which is in its element when off-road. The best set up? Coil sprung/Live axles; this set up offers smooth ride with extreme rates of wheel travel (wheel movement up/down) and is still cost effective to build. Independent front suspension, as described in #6A, is expensive, car like, and offers little to the off-roader, as it can be damaged easier than a live axle, has more pieces to maintain/damage, and can not offer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the wheel travel and stability when off-road. </a:t>
            </a:r>
            <a:endParaRPr/>
          </a:p>
          <a:p>
            <a:pPr indent="0" lvl="0" marL="0" marR="0" rtl="0" algn="l">
              <a:spcBef>
                <a:spcPts val="0"/>
              </a:spcBef>
              <a:spcAft>
                <a:spcPts val="0"/>
              </a:spcAft>
              <a:buNone/>
            </a:pPr>
            <a:r>
              <a:rPr lang="en-CA" sz="105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14" name="Google Shape;114;p3"/>
          <p:cNvSpPr txBox="1"/>
          <p:nvPr/>
        </p:nvSpPr>
        <p:spPr>
          <a:xfrm>
            <a:off x="0" y="0"/>
            <a:ext cx="4572000" cy="276999"/>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200">
                <a:solidFill>
                  <a:schemeClr val="dk1"/>
                </a:solidFill>
                <a:latin typeface="Calibri"/>
                <a:ea typeface="Calibri"/>
                <a:cs typeface="Calibri"/>
                <a:sym typeface="Calibri"/>
              </a:rPr>
              <a:t>The BASICS – WHAT YOU NEED TO KNOW! … Continued</a:t>
            </a:r>
            <a:endParaRPr b="1" i="0" sz="1200" u="none" cap="none" strike="noStrike">
              <a:solidFill>
                <a:schemeClr val="dk1"/>
              </a:solidFill>
              <a:latin typeface="Courier New"/>
              <a:ea typeface="Courier New"/>
              <a:cs typeface="Courier New"/>
              <a:sym typeface="Courier New"/>
            </a:endParaRPr>
          </a:p>
        </p:txBody>
      </p:sp>
      <p:sp>
        <p:nvSpPr>
          <p:cNvPr id="115" name="Google Shape;115;p3"/>
          <p:cNvSpPr txBox="1"/>
          <p:nvPr/>
        </p:nvSpPr>
        <p:spPr>
          <a:xfrm>
            <a:off x="4572000" y="332656"/>
            <a:ext cx="4572000" cy="65253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900"/>
              <a:buFont typeface="Arial"/>
              <a:buNone/>
            </a:pPr>
            <a:r>
              <a:rPr lang="en-CA" sz="900">
                <a:solidFill>
                  <a:schemeClr val="dk1"/>
                </a:solidFill>
                <a:latin typeface="Calibri"/>
                <a:ea typeface="Calibri"/>
                <a:cs typeface="Calibri"/>
                <a:sym typeface="Calibri"/>
              </a:rPr>
              <a:t>8)  </a:t>
            </a:r>
            <a:r>
              <a:rPr b="1" lang="en-CA" sz="1050">
                <a:solidFill>
                  <a:srgbClr val="4F6128"/>
                </a:solidFill>
                <a:latin typeface="Calibri"/>
                <a:ea typeface="Calibri"/>
                <a:cs typeface="Calibri"/>
                <a:sym typeface="Calibri"/>
              </a:rPr>
              <a:t>Know your “Approach angle”, </a:t>
            </a:r>
            <a:r>
              <a:rPr lang="en-CA" sz="900">
                <a:solidFill>
                  <a:schemeClr val="dk1"/>
                </a:solidFill>
                <a:latin typeface="Calibri"/>
                <a:ea typeface="Calibri"/>
                <a:cs typeface="Calibri"/>
                <a:sym typeface="Calibri"/>
              </a:rPr>
              <a:t>“Break-over” and “Departure angle”. Knowing these figures (i.e.: Clearance), you’ll be able to negotiate obstacles much easier without damage to your vehicle. Interested in learning what these figures are on your vehicle? Try a long broom stick. Placing it under the edge of the tire, then lifting up until it makes contact with the body, you now have some idea of your angles. When off-road, drive up to your obstacle slowly, then stop get out and look to check clearances upon approach. When clearing the obstacle, be careful to “walk” the rear wheels off, remembering always that most 4WD vehicles have some sort of overhang beyond the rear axle (when “walking” your 4x4, the use of brakes, a spotter and your own sight will enable you to creep the rear wheels off the obstacle). Damage will result if care is not taken. As far as break-over is concerned, also know as “high-centered”, this too will take a keen eye, the assistance of a spotter, and practice. </a:t>
            </a:r>
            <a:endParaRPr/>
          </a:p>
          <a:p>
            <a:pPr indent="-285750" lvl="0" marL="342900" marR="0" rtl="0" algn="l">
              <a:spcBef>
                <a:spcPts val="180"/>
              </a:spcBef>
              <a:spcAft>
                <a:spcPts val="0"/>
              </a:spcAft>
              <a:buClr>
                <a:schemeClr val="dk1"/>
              </a:buClr>
              <a:buSzPts val="900"/>
              <a:buFont typeface="Arial"/>
              <a:buNone/>
            </a:pPr>
            <a:r>
              <a:t/>
            </a:r>
            <a:endParaRPr sz="900">
              <a:solidFill>
                <a:schemeClr val="dk1"/>
              </a:solidFill>
              <a:latin typeface="Calibri"/>
              <a:ea typeface="Calibri"/>
              <a:cs typeface="Calibri"/>
              <a:sym typeface="Calibri"/>
            </a:endParaRPr>
          </a:p>
          <a:p>
            <a:pPr indent="0" lvl="0" marL="0" marR="0" rtl="0" algn="l">
              <a:spcBef>
                <a:spcPts val="210"/>
              </a:spcBef>
              <a:spcAft>
                <a:spcPts val="0"/>
              </a:spcAft>
              <a:buClr>
                <a:schemeClr val="dk1"/>
              </a:buClr>
              <a:buSzPts val="900"/>
              <a:buFont typeface="Arial"/>
              <a:buNone/>
            </a:pPr>
            <a:r>
              <a:rPr lang="en-CA" sz="900">
                <a:solidFill>
                  <a:schemeClr val="dk1"/>
                </a:solidFill>
                <a:latin typeface="Calibri"/>
                <a:ea typeface="Calibri"/>
                <a:cs typeface="Calibri"/>
                <a:sym typeface="Calibri"/>
              </a:rPr>
              <a:t>9)  </a:t>
            </a:r>
            <a:r>
              <a:rPr b="1" lang="en-CA" sz="1050">
                <a:solidFill>
                  <a:srgbClr val="4F6128"/>
                </a:solidFill>
                <a:latin typeface="Calibri"/>
                <a:ea typeface="Calibri"/>
                <a:cs typeface="Calibri"/>
                <a:sym typeface="Calibri"/>
              </a:rPr>
              <a:t>Know your vehicles height and width</a:t>
            </a:r>
            <a:r>
              <a:rPr lang="en-CA" sz="800">
                <a:solidFill>
                  <a:schemeClr val="dk1"/>
                </a:solidFill>
                <a:latin typeface="Calibri"/>
                <a:ea typeface="Calibri"/>
                <a:cs typeface="Calibri"/>
                <a:sym typeface="Calibri"/>
              </a:rPr>
              <a:t>. </a:t>
            </a:r>
            <a:r>
              <a:rPr lang="en-CA" sz="900">
                <a:solidFill>
                  <a:schemeClr val="dk1"/>
                </a:solidFill>
                <a:latin typeface="Calibri"/>
                <a:ea typeface="Calibri"/>
                <a:cs typeface="Calibri"/>
                <a:sym typeface="Calibri"/>
              </a:rPr>
              <a:t>Think about parking garages and parking spaces, will your 4WD clear the obstructions within the structure? Now apply the same to overhanging trees, narrow washes and rocks. Easy really. </a:t>
            </a:r>
            <a:endParaRPr/>
          </a:p>
          <a:p>
            <a:pPr indent="-285750" lvl="0" marL="342900" marR="0" rtl="0" algn="l">
              <a:spcBef>
                <a:spcPts val="180"/>
              </a:spcBef>
              <a:spcAft>
                <a:spcPts val="0"/>
              </a:spcAft>
              <a:buClr>
                <a:schemeClr val="dk1"/>
              </a:buClr>
              <a:buSzPts val="900"/>
              <a:buFont typeface="Arial"/>
              <a:buNone/>
            </a:pPr>
            <a:r>
              <a:t/>
            </a:r>
            <a:endParaRPr sz="900">
              <a:solidFill>
                <a:schemeClr val="dk1"/>
              </a:solidFill>
              <a:latin typeface="Calibri"/>
              <a:ea typeface="Calibri"/>
              <a:cs typeface="Calibri"/>
              <a:sym typeface="Calibri"/>
            </a:endParaRPr>
          </a:p>
          <a:p>
            <a:pPr indent="0" lvl="0" marL="0" marR="0" rtl="0" algn="l">
              <a:spcBef>
                <a:spcPts val="210"/>
              </a:spcBef>
              <a:spcAft>
                <a:spcPts val="0"/>
              </a:spcAft>
              <a:buClr>
                <a:schemeClr val="dk1"/>
              </a:buClr>
              <a:buSzPts val="900"/>
              <a:buFont typeface="Arial"/>
              <a:buNone/>
            </a:pPr>
            <a:r>
              <a:rPr lang="en-CA" sz="900">
                <a:solidFill>
                  <a:schemeClr val="dk1"/>
                </a:solidFill>
                <a:latin typeface="Calibri"/>
                <a:ea typeface="Calibri"/>
                <a:cs typeface="Calibri"/>
                <a:sym typeface="Calibri"/>
              </a:rPr>
              <a:t>10) </a:t>
            </a:r>
            <a:r>
              <a:rPr b="1" lang="en-CA" sz="1050">
                <a:solidFill>
                  <a:srgbClr val="4F6128"/>
                </a:solidFill>
                <a:latin typeface="Calibri"/>
                <a:ea typeface="Calibri"/>
                <a:cs typeface="Calibri"/>
                <a:sym typeface="Calibri"/>
              </a:rPr>
              <a:t>Check the area(s) in which you plan to travel</a:t>
            </a:r>
            <a:r>
              <a:rPr lang="en-CA" sz="800">
                <a:solidFill>
                  <a:schemeClr val="dk1"/>
                </a:solidFill>
                <a:latin typeface="Calibri"/>
                <a:ea typeface="Calibri"/>
                <a:cs typeface="Calibri"/>
                <a:sym typeface="Calibri"/>
              </a:rPr>
              <a:t> </a:t>
            </a:r>
            <a:r>
              <a:rPr lang="en-CA" sz="900">
                <a:solidFill>
                  <a:schemeClr val="dk1"/>
                </a:solidFill>
                <a:latin typeface="Calibri"/>
                <a:ea typeface="Calibri"/>
                <a:cs typeface="Calibri"/>
                <a:sym typeface="Calibri"/>
              </a:rPr>
              <a:t>off-road. Ask locals about conditions. Purchase and review local maps. And... When in doubt, get out and take a brief walk to review the terrain ahead. This walk could save hours of digging and/or winching, or the anguish of having your new 4WD damaged. </a:t>
            </a:r>
            <a:endParaRPr/>
          </a:p>
          <a:p>
            <a:pPr indent="-285750" lvl="0" marL="342900" marR="0" rtl="0" algn="l">
              <a:spcBef>
                <a:spcPts val="180"/>
              </a:spcBef>
              <a:spcAft>
                <a:spcPts val="0"/>
              </a:spcAft>
              <a:buClr>
                <a:schemeClr val="dk1"/>
              </a:buClr>
              <a:buSzPts val="900"/>
              <a:buFont typeface="Arial"/>
              <a:buNone/>
            </a:pPr>
            <a:r>
              <a:t/>
            </a:r>
            <a:endParaRPr sz="900">
              <a:solidFill>
                <a:schemeClr val="dk1"/>
              </a:solidFill>
              <a:latin typeface="Calibri"/>
              <a:ea typeface="Calibri"/>
              <a:cs typeface="Calibri"/>
              <a:sym typeface="Calibri"/>
            </a:endParaRPr>
          </a:p>
          <a:p>
            <a:pPr indent="0" lvl="0" marL="0" marR="0" rtl="0" algn="l">
              <a:spcBef>
                <a:spcPts val="210"/>
              </a:spcBef>
              <a:spcAft>
                <a:spcPts val="0"/>
              </a:spcAft>
              <a:buClr>
                <a:schemeClr val="dk1"/>
              </a:buClr>
              <a:buSzPts val="900"/>
              <a:buFont typeface="Arial"/>
              <a:buNone/>
            </a:pPr>
            <a:r>
              <a:rPr lang="en-CA" sz="900">
                <a:solidFill>
                  <a:schemeClr val="dk1"/>
                </a:solidFill>
                <a:latin typeface="Calibri"/>
                <a:ea typeface="Calibri"/>
                <a:cs typeface="Calibri"/>
                <a:sym typeface="Calibri"/>
              </a:rPr>
              <a:t>11) </a:t>
            </a:r>
            <a:r>
              <a:rPr b="1" lang="en-CA" sz="1050">
                <a:solidFill>
                  <a:srgbClr val="4F6128"/>
                </a:solidFill>
                <a:latin typeface="Calibri"/>
                <a:ea typeface="Calibri"/>
                <a:cs typeface="Calibri"/>
                <a:sym typeface="Calibri"/>
              </a:rPr>
              <a:t>Be aware of changing weather conditions</a:t>
            </a:r>
            <a:r>
              <a:rPr lang="en-CA" sz="800">
                <a:solidFill>
                  <a:schemeClr val="dk1"/>
                </a:solidFill>
                <a:latin typeface="Calibri"/>
                <a:ea typeface="Calibri"/>
                <a:cs typeface="Calibri"/>
                <a:sym typeface="Calibri"/>
              </a:rPr>
              <a:t>, </a:t>
            </a:r>
            <a:r>
              <a:rPr lang="en-CA" sz="900">
                <a:solidFill>
                  <a:schemeClr val="dk1"/>
                </a:solidFill>
                <a:latin typeface="Calibri"/>
                <a:ea typeface="Calibri"/>
                <a:cs typeface="Calibri"/>
                <a:sym typeface="Calibri"/>
              </a:rPr>
              <a:t>the last thing you want is to get caught off guard. Beware of fast running water... if you can’t swim it, don’t drive into it. Many vehicles have been lost in rough weather and water. Beware! </a:t>
            </a:r>
            <a:endParaRPr/>
          </a:p>
          <a:p>
            <a:pPr indent="-285750" lvl="0" marL="342900" marR="0" rtl="0" algn="l">
              <a:spcBef>
                <a:spcPts val="180"/>
              </a:spcBef>
              <a:spcAft>
                <a:spcPts val="0"/>
              </a:spcAft>
              <a:buClr>
                <a:schemeClr val="dk1"/>
              </a:buClr>
              <a:buSzPts val="900"/>
              <a:buFont typeface="Arial"/>
              <a:buNone/>
            </a:pPr>
            <a:r>
              <a:t/>
            </a:r>
            <a:endParaRPr sz="900">
              <a:solidFill>
                <a:schemeClr val="dk1"/>
              </a:solidFill>
              <a:latin typeface="Calibri"/>
              <a:ea typeface="Calibri"/>
              <a:cs typeface="Calibri"/>
              <a:sym typeface="Calibri"/>
            </a:endParaRPr>
          </a:p>
          <a:p>
            <a:pPr indent="0" lvl="0" marL="0" marR="0" rtl="0" algn="l">
              <a:spcBef>
                <a:spcPts val="210"/>
              </a:spcBef>
              <a:spcAft>
                <a:spcPts val="0"/>
              </a:spcAft>
              <a:buClr>
                <a:schemeClr val="dk1"/>
              </a:buClr>
              <a:buSzPts val="900"/>
              <a:buFont typeface="Arial"/>
              <a:buNone/>
            </a:pPr>
            <a:r>
              <a:rPr lang="en-CA" sz="900">
                <a:solidFill>
                  <a:schemeClr val="dk1"/>
                </a:solidFill>
                <a:latin typeface="Calibri"/>
                <a:ea typeface="Calibri"/>
                <a:cs typeface="Calibri"/>
                <a:sym typeface="Calibri"/>
              </a:rPr>
              <a:t>12) </a:t>
            </a:r>
            <a:r>
              <a:rPr b="1" lang="en-CA" sz="1050">
                <a:solidFill>
                  <a:srgbClr val="4F6128"/>
                </a:solidFill>
                <a:latin typeface="Calibri"/>
                <a:ea typeface="Calibri"/>
                <a:cs typeface="Calibri"/>
                <a:sym typeface="Calibri"/>
              </a:rPr>
              <a:t>Know your Four-wheel-drive system. </a:t>
            </a:r>
            <a:r>
              <a:rPr lang="en-CA" sz="900">
                <a:solidFill>
                  <a:schemeClr val="dk1"/>
                </a:solidFill>
                <a:latin typeface="Calibri"/>
                <a:ea typeface="Calibri"/>
                <a:cs typeface="Calibri"/>
                <a:sym typeface="Calibri"/>
              </a:rPr>
              <a:t>Unlike days gone by, the systems of today vary in their modes of operations and capabilities. Review your owner’s manual or talk with an expert concerning your vehicle make. Don’t assume anything. </a:t>
            </a:r>
            <a:endParaRPr/>
          </a:p>
          <a:p>
            <a:pPr indent="-285750" lvl="0" marL="342900" marR="0" rtl="0" algn="l">
              <a:spcBef>
                <a:spcPts val="180"/>
              </a:spcBef>
              <a:spcAft>
                <a:spcPts val="0"/>
              </a:spcAft>
              <a:buClr>
                <a:schemeClr val="dk1"/>
              </a:buClr>
              <a:buSzPts val="900"/>
              <a:buFont typeface="Arial"/>
              <a:buNone/>
            </a:pPr>
            <a:r>
              <a:t/>
            </a:r>
            <a:endParaRPr sz="900">
              <a:solidFill>
                <a:schemeClr val="dk1"/>
              </a:solidFill>
              <a:latin typeface="Calibri"/>
              <a:ea typeface="Calibri"/>
              <a:cs typeface="Calibri"/>
              <a:sym typeface="Calibri"/>
            </a:endParaRPr>
          </a:p>
          <a:p>
            <a:pPr indent="0" lvl="0" marL="0" marR="0" rtl="0" algn="l">
              <a:spcBef>
                <a:spcPts val="210"/>
              </a:spcBef>
              <a:spcAft>
                <a:spcPts val="0"/>
              </a:spcAft>
              <a:buClr>
                <a:schemeClr val="dk1"/>
              </a:buClr>
              <a:buSzPts val="900"/>
              <a:buFont typeface="Arial"/>
              <a:buNone/>
            </a:pPr>
            <a:r>
              <a:rPr lang="en-CA" sz="900">
                <a:solidFill>
                  <a:schemeClr val="dk1"/>
                </a:solidFill>
                <a:latin typeface="Calibri"/>
                <a:ea typeface="Calibri"/>
                <a:cs typeface="Calibri"/>
                <a:sym typeface="Calibri"/>
              </a:rPr>
              <a:t>13) </a:t>
            </a:r>
            <a:r>
              <a:rPr b="1" lang="en-CA" sz="1050">
                <a:solidFill>
                  <a:srgbClr val="4F6128"/>
                </a:solidFill>
                <a:latin typeface="Calibri"/>
                <a:ea typeface="Calibri"/>
                <a:cs typeface="Calibri"/>
                <a:sym typeface="Calibri"/>
              </a:rPr>
              <a:t>Engage Low-Range </a:t>
            </a:r>
            <a:r>
              <a:rPr lang="en-CA" sz="900">
                <a:solidFill>
                  <a:schemeClr val="dk1"/>
                </a:solidFill>
                <a:latin typeface="Calibri"/>
                <a:ea typeface="Calibri"/>
                <a:cs typeface="Calibri"/>
                <a:sym typeface="Calibri"/>
              </a:rPr>
              <a:t>before you need it. Choose the correct gear for the situation, see #12. Note: On vehicles fitted with a manual center “Diff-Lock”, this should be disengaged once traction has been regained. However, Low-Range should be kept engaged until clear of the hazardous area(s). FYI: This center differential-lock is just that, a lock, locking the front &amp; rear drive outputs of the transfer case together. When unlocked (disengaged) it will prevent “axle windup” with in the drive train. Vehicles fitted with a standard High-Low/2wd-4wd system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have no center-differential, and when engaged in 4WD for long periods they will induce axle windup. You may notice that in tight turns while in 4WD that the front wheels will seem to hop and buck, this is the windup trying to escape from the system. Don’t be alarmed. </a:t>
            </a:r>
            <a:endParaRPr/>
          </a:p>
          <a:p>
            <a:pPr indent="-285750" lvl="0" marL="342900" marR="0" rtl="0" algn="l">
              <a:spcBef>
                <a:spcPts val="180"/>
              </a:spcBef>
              <a:spcAft>
                <a:spcPts val="0"/>
              </a:spcAft>
              <a:buClr>
                <a:schemeClr val="dk1"/>
              </a:buClr>
              <a:buSzPts val="900"/>
              <a:buFont typeface="Arial"/>
              <a:buNone/>
            </a:pPr>
            <a:r>
              <a:t/>
            </a:r>
            <a:endParaRPr sz="900">
              <a:solidFill>
                <a:schemeClr val="dk1"/>
              </a:solidFill>
              <a:latin typeface="Calibri"/>
              <a:ea typeface="Calibri"/>
              <a:cs typeface="Calibri"/>
              <a:sym typeface="Calibri"/>
            </a:endParaRPr>
          </a:p>
          <a:p>
            <a:pPr indent="0" lvl="0" marL="0" marR="0" rtl="0" algn="l">
              <a:spcBef>
                <a:spcPts val="210"/>
              </a:spcBef>
              <a:spcAft>
                <a:spcPts val="0"/>
              </a:spcAft>
              <a:buClr>
                <a:schemeClr val="dk1"/>
              </a:buClr>
              <a:buSzPts val="900"/>
              <a:buFont typeface="Arial"/>
              <a:buNone/>
            </a:pPr>
            <a:r>
              <a:rPr lang="en-CA" sz="900">
                <a:solidFill>
                  <a:schemeClr val="dk1"/>
                </a:solidFill>
                <a:latin typeface="Calibri"/>
                <a:ea typeface="Calibri"/>
                <a:cs typeface="Calibri"/>
                <a:sym typeface="Calibri"/>
              </a:rPr>
              <a:t>14) </a:t>
            </a:r>
            <a:r>
              <a:rPr b="1" lang="en-CA" sz="1050">
                <a:solidFill>
                  <a:srgbClr val="4F6128"/>
                </a:solidFill>
                <a:latin typeface="Calibri"/>
                <a:ea typeface="Calibri"/>
                <a:cs typeface="Calibri"/>
                <a:sym typeface="Calibri"/>
              </a:rPr>
              <a:t>Make your choice of gear selection </a:t>
            </a:r>
            <a:r>
              <a:rPr lang="en-CA" sz="900">
                <a:solidFill>
                  <a:srgbClr val="4F6128"/>
                </a:solidFill>
                <a:latin typeface="Calibri"/>
                <a:ea typeface="Calibri"/>
                <a:cs typeface="Calibri"/>
                <a:sym typeface="Calibri"/>
              </a:rPr>
              <a:t>b</a:t>
            </a:r>
            <a:r>
              <a:rPr lang="en-CA" sz="900">
                <a:solidFill>
                  <a:schemeClr val="dk1"/>
                </a:solidFill>
                <a:latin typeface="Calibri"/>
                <a:ea typeface="Calibri"/>
                <a:cs typeface="Calibri"/>
                <a:sym typeface="Calibri"/>
              </a:rPr>
              <a:t>efore entering a difficult section. Remember that you should ALWAYS use 1st gear (First, Low-Range) on down-hills for maximum engine braking effect, and keep the use of brakes to an absolute minimum, the use of which could cause sliding and loss of control. </a:t>
            </a:r>
            <a:endParaRPr/>
          </a:p>
        </p:txBody>
      </p:sp>
      <p:sp>
        <p:nvSpPr>
          <p:cNvPr id="116" name="Google Shape;116;p3"/>
          <p:cNvSpPr txBox="1"/>
          <p:nvPr/>
        </p:nvSpPr>
        <p:spPr>
          <a:xfrm>
            <a:off x="4572000" y="0"/>
            <a:ext cx="4572000" cy="276999"/>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200">
                <a:solidFill>
                  <a:schemeClr val="dk1"/>
                </a:solidFill>
                <a:latin typeface="Calibri"/>
                <a:ea typeface="Calibri"/>
                <a:cs typeface="Calibri"/>
                <a:sym typeface="Calibri"/>
              </a:rPr>
              <a:t>The BASICS – WHAT YOU NEED TO KNOW! … Continued</a:t>
            </a:r>
            <a:endParaRPr b="1" i="0" sz="1200" u="none" cap="none" strike="noStrike">
              <a:solidFill>
                <a:schemeClr val="dk1"/>
              </a:solidFill>
              <a:latin typeface="Courier New"/>
              <a:ea typeface="Courier New"/>
              <a:cs typeface="Courier New"/>
              <a:sym typeface="Courier Ne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nvSpPr>
        <p:spPr>
          <a:xfrm>
            <a:off x="0" y="3645024"/>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pic>
        <p:nvPicPr>
          <p:cNvPr descr="DSCN8999.JPG" id="122" name="Google Shape;122;p4"/>
          <p:cNvPicPr preferRelativeResize="0"/>
          <p:nvPr/>
        </p:nvPicPr>
        <p:blipFill rotWithShape="1">
          <a:blip r:embed="rId3">
            <a:alphaModFix/>
          </a:blip>
          <a:srcRect b="0" l="0" r="0" t="0"/>
          <a:stretch/>
        </p:blipFill>
        <p:spPr>
          <a:xfrm>
            <a:off x="0" y="3933056"/>
            <a:ext cx="5004048" cy="2924944"/>
          </a:xfrm>
          <a:prstGeom prst="rect">
            <a:avLst/>
          </a:prstGeom>
          <a:noFill/>
          <a:ln>
            <a:noFill/>
          </a:ln>
        </p:spPr>
      </p:pic>
      <p:sp>
        <p:nvSpPr>
          <p:cNvPr id="123" name="Google Shape;123;p4"/>
          <p:cNvSpPr txBox="1"/>
          <p:nvPr/>
        </p:nvSpPr>
        <p:spPr>
          <a:xfrm>
            <a:off x="72008" y="260648"/>
            <a:ext cx="4499992"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chemeClr val="dk1"/>
                </a:solidFill>
                <a:latin typeface="Calibri"/>
                <a:ea typeface="Calibri"/>
                <a:cs typeface="Calibri"/>
                <a:sym typeface="Calibri"/>
              </a:rPr>
              <a:t>To correct a sliding vehicle, turn into the slide and apply some throttle, you will now have to straighten the steering wheel and let off the throttle. Gear selection for up-hill use depends on the make of vehicle, though 2nd or 3rd would be a good place to start. Choosing too high a gear can lug or stall an engine, keep you eye on the tach. Using steady revs of 1800-2200 rpm is a good starting point.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15) </a:t>
            </a:r>
            <a:r>
              <a:rPr b="1" lang="en-CA" sz="1100">
                <a:solidFill>
                  <a:srgbClr val="4F6128"/>
                </a:solidFill>
                <a:latin typeface="Calibri"/>
                <a:ea typeface="Calibri"/>
                <a:cs typeface="Calibri"/>
                <a:sym typeface="Calibri"/>
              </a:rPr>
              <a:t>If conditions are soft </a:t>
            </a:r>
            <a:r>
              <a:rPr lang="en-CA" sz="900">
                <a:solidFill>
                  <a:schemeClr val="dk1"/>
                </a:solidFill>
                <a:latin typeface="Calibri"/>
                <a:ea typeface="Calibri"/>
                <a:cs typeface="Calibri"/>
                <a:sym typeface="Calibri"/>
              </a:rPr>
              <a:t>(marshy ground, sand, etc.) it may be advisable to lower tire pressures. This helps improve traction, and will reduce sinking. Tires will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have to be re-inflated for road use.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16) </a:t>
            </a:r>
            <a:r>
              <a:rPr b="1" lang="en-CA" sz="1100">
                <a:solidFill>
                  <a:srgbClr val="4F6128"/>
                </a:solidFill>
                <a:latin typeface="Calibri"/>
                <a:ea typeface="Calibri"/>
                <a:cs typeface="Calibri"/>
                <a:sym typeface="Calibri"/>
              </a:rPr>
              <a:t>When ground conditions appear difficult</a:t>
            </a:r>
            <a:r>
              <a:rPr lang="en-CA" sz="1000">
                <a:solidFill>
                  <a:schemeClr val="dk1"/>
                </a:solidFill>
                <a:latin typeface="Calibri"/>
                <a:ea typeface="Calibri"/>
                <a:cs typeface="Calibri"/>
                <a:sym typeface="Calibri"/>
              </a:rPr>
              <a:t>, </a:t>
            </a:r>
            <a:r>
              <a:rPr lang="en-CA" sz="900">
                <a:solidFill>
                  <a:schemeClr val="dk1"/>
                </a:solidFill>
                <a:latin typeface="Calibri"/>
                <a:ea typeface="Calibri"/>
                <a:cs typeface="Calibri"/>
                <a:sym typeface="Calibri"/>
              </a:rPr>
              <a:t>such as rocks, ruts, etc., it is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advisable to select a path by foot prior to driving through, thus reducing the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chance of getting stuck or damaging your vehicle. The use of a spotter is also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recommended.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17) </a:t>
            </a:r>
            <a:r>
              <a:rPr b="1" lang="en-CA" sz="1100">
                <a:solidFill>
                  <a:srgbClr val="4F6128"/>
                </a:solidFill>
                <a:latin typeface="Calibri"/>
                <a:ea typeface="Calibri"/>
                <a:cs typeface="Calibri"/>
                <a:sym typeface="Calibri"/>
              </a:rPr>
              <a:t>Exercise care when applying the throttle</a:t>
            </a:r>
            <a:r>
              <a:rPr lang="en-CA" sz="1000">
                <a:solidFill>
                  <a:schemeClr val="dk1"/>
                </a:solidFill>
                <a:latin typeface="Calibri"/>
                <a:ea typeface="Calibri"/>
                <a:cs typeface="Calibri"/>
                <a:sym typeface="Calibri"/>
              </a:rPr>
              <a:t>. </a:t>
            </a:r>
            <a:r>
              <a:rPr lang="en-CA" sz="900">
                <a:solidFill>
                  <a:schemeClr val="dk1"/>
                </a:solidFill>
                <a:latin typeface="Calibri"/>
                <a:ea typeface="Calibri"/>
                <a:cs typeface="Calibri"/>
                <a:sym typeface="Calibri"/>
              </a:rPr>
              <a:t>Excess throttle will cause wheel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spin (digging) and could stop forward movement. Don’t dig with your wheels,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otherwise you’ll be digging with a shovel!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18) </a:t>
            </a:r>
            <a:r>
              <a:rPr b="1" lang="en-CA" sz="1100">
                <a:solidFill>
                  <a:srgbClr val="4F6128"/>
                </a:solidFill>
                <a:latin typeface="Calibri"/>
                <a:ea typeface="Calibri"/>
                <a:cs typeface="Calibri"/>
                <a:sym typeface="Calibri"/>
              </a:rPr>
              <a:t>Momentum of a fast moving vehicle </a:t>
            </a:r>
            <a:r>
              <a:rPr lang="en-CA" sz="900">
                <a:solidFill>
                  <a:schemeClr val="dk1"/>
                </a:solidFill>
                <a:latin typeface="Calibri"/>
                <a:ea typeface="Calibri"/>
                <a:cs typeface="Calibri"/>
                <a:sym typeface="Calibri"/>
              </a:rPr>
              <a:t>will always overcome the drag and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reduce the traction needed from the wheels. When it is clear that NO obstacle is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in the way to cause damage, a fast approach to a steep hill, soft sand, mud, etc.,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can very often be effective. </a:t>
            </a:r>
            <a:endParaRPr/>
          </a:p>
          <a:p>
            <a:pPr indent="0" lvl="0" marL="0" marR="0" rtl="0" algn="l">
              <a:spcBef>
                <a:spcPts val="0"/>
              </a:spcBef>
              <a:spcAft>
                <a:spcPts val="0"/>
              </a:spcAft>
              <a:buNone/>
            </a:pPr>
            <a:r>
              <a:rPr lang="en-CA" sz="105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24" name="Google Shape;124;p4"/>
          <p:cNvSpPr txBox="1"/>
          <p:nvPr/>
        </p:nvSpPr>
        <p:spPr>
          <a:xfrm>
            <a:off x="0" y="0"/>
            <a:ext cx="4572000" cy="276999"/>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200">
                <a:solidFill>
                  <a:schemeClr val="dk1"/>
                </a:solidFill>
                <a:latin typeface="Calibri"/>
                <a:ea typeface="Calibri"/>
                <a:cs typeface="Calibri"/>
                <a:sym typeface="Calibri"/>
              </a:rPr>
              <a:t>The BASICS – WHAT YOU NEED TO KNOW! … Continued</a:t>
            </a:r>
            <a:endParaRPr b="1" i="0" sz="1200" u="none" cap="none" strike="noStrike">
              <a:solidFill>
                <a:schemeClr val="dk1"/>
              </a:solidFill>
              <a:latin typeface="Courier New"/>
              <a:ea typeface="Courier New"/>
              <a:cs typeface="Courier New"/>
              <a:sym typeface="Courier New"/>
            </a:endParaRPr>
          </a:p>
        </p:txBody>
      </p:sp>
      <p:sp>
        <p:nvSpPr>
          <p:cNvPr id="125" name="Google Shape;125;p4"/>
          <p:cNvSpPr txBox="1"/>
          <p:nvPr/>
        </p:nvSpPr>
        <p:spPr>
          <a:xfrm>
            <a:off x="4572000" y="3196"/>
            <a:ext cx="4572000" cy="276999"/>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200">
                <a:solidFill>
                  <a:schemeClr val="dk1"/>
                </a:solidFill>
                <a:latin typeface="Calibri"/>
                <a:ea typeface="Calibri"/>
                <a:cs typeface="Calibri"/>
                <a:sym typeface="Calibri"/>
              </a:rPr>
              <a:t>The BASICS – WHAT YOU NEED TO KNOW! … Continued</a:t>
            </a:r>
            <a:endParaRPr b="1" i="0" sz="1200" u="none" cap="none" strike="noStrike">
              <a:solidFill>
                <a:schemeClr val="dk1"/>
              </a:solidFill>
              <a:latin typeface="Courier New"/>
              <a:ea typeface="Courier New"/>
              <a:cs typeface="Courier New"/>
              <a:sym typeface="Courier New"/>
            </a:endParaRPr>
          </a:p>
        </p:txBody>
      </p:sp>
      <p:sp>
        <p:nvSpPr>
          <p:cNvPr id="126" name="Google Shape;126;p4"/>
          <p:cNvSpPr txBox="1"/>
          <p:nvPr/>
        </p:nvSpPr>
        <p:spPr>
          <a:xfrm>
            <a:off x="4572000" y="263844"/>
            <a:ext cx="4572000" cy="659415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900"/>
              <a:buFont typeface="Arial"/>
              <a:buNone/>
            </a:pPr>
            <a:r>
              <a:rPr lang="en-CA" sz="900">
                <a:solidFill>
                  <a:schemeClr val="dk1"/>
                </a:solidFill>
                <a:latin typeface="Calibri"/>
                <a:ea typeface="Calibri"/>
                <a:cs typeface="Calibri"/>
                <a:sym typeface="Calibri"/>
              </a:rPr>
              <a:t>19) </a:t>
            </a:r>
            <a:r>
              <a:rPr b="1" lang="en-CA" sz="1200">
                <a:solidFill>
                  <a:srgbClr val="4F6128"/>
                </a:solidFill>
                <a:latin typeface="Calibri"/>
                <a:ea typeface="Calibri"/>
                <a:cs typeface="Calibri"/>
                <a:sym typeface="Calibri"/>
              </a:rPr>
              <a:t>When crossing ditches, ruts, logs, etc</a:t>
            </a:r>
            <a:r>
              <a:rPr lang="en-CA" sz="1100">
                <a:solidFill>
                  <a:schemeClr val="dk1"/>
                </a:solidFill>
                <a:latin typeface="Calibri"/>
                <a:ea typeface="Calibri"/>
                <a:cs typeface="Calibri"/>
                <a:sym typeface="Calibri"/>
              </a:rPr>
              <a:t>., </a:t>
            </a:r>
            <a:r>
              <a:rPr lang="en-CA" sz="900">
                <a:solidFill>
                  <a:schemeClr val="dk1"/>
                </a:solidFill>
                <a:latin typeface="Calibri"/>
                <a:ea typeface="Calibri"/>
                <a:cs typeface="Calibri"/>
                <a:sym typeface="Calibri"/>
              </a:rPr>
              <a:t>always try to keep as many wheels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as possible on the same type of surface. Avoid getting the wheels airborne. Also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ditch &amp; log crossings should be done at 45-degree angles, not head on, thus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keeping traction loss to one wheel only.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a:t>
            </a:r>
            <a:endParaRPr/>
          </a:p>
          <a:p>
            <a:pPr indent="0" lvl="0" marL="0" marR="0" rtl="0" algn="l">
              <a:spcBef>
                <a:spcPts val="220"/>
              </a:spcBef>
              <a:spcAft>
                <a:spcPts val="0"/>
              </a:spcAft>
              <a:buClr>
                <a:schemeClr val="dk1"/>
              </a:buClr>
              <a:buSzPts val="900"/>
              <a:buFont typeface="Arial"/>
              <a:buNone/>
            </a:pPr>
            <a:r>
              <a:rPr lang="en-CA" sz="900">
                <a:solidFill>
                  <a:schemeClr val="dk1"/>
                </a:solidFill>
                <a:latin typeface="Calibri"/>
                <a:ea typeface="Calibri"/>
                <a:cs typeface="Calibri"/>
                <a:sym typeface="Calibri"/>
              </a:rPr>
              <a:t>20) </a:t>
            </a:r>
            <a:r>
              <a:rPr b="1" lang="en-CA" sz="1100">
                <a:solidFill>
                  <a:srgbClr val="4F6128"/>
                </a:solidFill>
                <a:latin typeface="Calibri"/>
                <a:ea typeface="Calibri"/>
                <a:cs typeface="Calibri"/>
                <a:sym typeface="Calibri"/>
              </a:rPr>
              <a:t>Always be aware of obstacles under your vehicle</a:t>
            </a:r>
            <a:r>
              <a:rPr lang="en-CA" sz="1050">
                <a:solidFill>
                  <a:schemeClr val="dk1"/>
                </a:solidFill>
                <a:latin typeface="Calibri"/>
                <a:ea typeface="Calibri"/>
                <a:cs typeface="Calibri"/>
                <a:sym typeface="Calibri"/>
              </a:rPr>
              <a:t>, </a:t>
            </a:r>
            <a:r>
              <a:rPr lang="en-CA" sz="900">
                <a:solidFill>
                  <a:schemeClr val="dk1"/>
                </a:solidFill>
                <a:latin typeface="Calibri"/>
                <a:ea typeface="Calibri"/>
                <a:cs typeface="Calibri"/>
                <a:sym typeface="Calibri"/>
              </a:rPr>
              <a:t>keeping in mind you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only have so much ground clearance. Avoid existing deep ruts, sudden changes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in slopes, plus remember your approach and departure angles.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a:t>
            </a:r>
            <a:endParaRPr/>
          </a:p>
          <a:p>
            <a:pPr indent="0" lvl="0" marL="0" marR="0" rtl="0" algn="l">
              <a:spcBef>
                <a:spcPts val="220"/>
              </a:spcBef>
              <a:spcAft>
                <a:spcPts val="0"/>
              </a:spcAft>
              <a:buClr>
                <a:schemeClr val="dk1"/>
              </a:buClr>
              <a:buSzPts val="900"/>
              <a:buFont typeface="Arial"/>
              <a:buNone/>
            </a:pPr>
            <a:r>
              <a:rPr lang="en-CA" sz="900">
                <a:solidFill>
                  <a:schemeClr val="dk1"/>
                </a:solidFill>
                <a:latin typeface="Calibri"/>
                <a:ea typeface="Calibri"/>
                <a:cs typeface="Calibri"/>
                <a:sym typeface="Calibri"/>
              </a:rPr>
              <a:t>21) </a:t>
            </a:r>
            <a:r>
              <a:rPr b="1" lang="en-CA" sz="1100">
                <a:solidFill>
                  <a:srgbClr val="4F6128"/>
                </a:solidFill>
                <a:latin typeface="Calibri"/>
                <a:ea typeface="Calibri"/>
                <a:cs typeface="Calibri"/>
                <a:sym typeface="Calibri"/>
              </a:rPr>
              <a:t>Maximum advisable wading depth is approx 20-inches</a:t>
            </a:r>
            <a:r>
              <a:rPr lang="en-CA" sz="900">
                <a:solidFill>
                  <a:schemeClr val="dk1"/>
                </a:solidFill>
                <a:latin typeface="Calibri"/>
                <a:ea typeface="Calibri"/>
                <a:cs typeface="Calibri"/>
                <a:sym typeface="Calibri"/>
              </a:rPr>
              <a:t>. If equipped, fit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the bell housing wading plug prior to setting out. Make sure your engine air intake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does not suck water; otherwise great engine damage will occur. Though some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vehicles are known for driving through deep water, we don’t suggest it (you need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specialized vehicles &amp; equipment). If you have to cross that stream, survey it first.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If the water is glass smooth and you can’t see the bottom, a muddy bottom is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usually the norm. If choppy and rough, rocks are then the cause. When surveying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you’ll have to check depth, current speed, condition of the stream bottom (does it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offer traction or not?). Don’t try driving against the current, and if you have to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cross, take it a right angles or angle your way down stream to the opposite bank,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letting the current help you along. You are in... Don’t splash, this will normally cause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an engine to be soaked (causing it to quit, or suck water down the air cleaner).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Begin slowly and create a “bow-wake”, taking care to keep a steady speed.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a:t>
            </a:r>
            <a:endParaRPr/>
          </a:p>
          <a:p>
            <a:pPr indent="0" lvl="0" marL="0" marR="0" rtl="0" algn="l">
              <a:spcBef>
                <a:spcPts val="220"/>
              </a:spcBef>
              <a:spcAft>
                <a:spcPts val="0"/>
              </a:spcAft>
              <a:buClr>
                <a:schemeClr val="dk1"/>
              </a:buClr>
              <a:buSzPts val="900"/>
              <a:buFont typeface="Arial"/>
              <a:buNone/>
            </a:pPr>
            <a:r>
              <a:rPr lang="en-CA" sz="900">
                <a:solidFill>
                  <a:schemeClr val="dk1"/>
                </a:solidFill>
                <a:latin typeface="Calibri"/>
                <a:ea typeface="Calibri"/>
                <a:cs typeface="Calibri"/>
                <a:sym typeface="Calibri"/>
              </a:rPr>
              <a:t>22) </a:t>
            </a:r>
            <a:r>
              <a:rPr b="1" lang="en-CA" sz="1100">
                <a:solidFill>
                  <a:srgbClr val="4F6128"/>
                </a:solidFill>
                <a:latin typeface="Calibri"/>
                <a:ea typeface="Calibri"/>
                <a:cs typeface="Calibri"/>
                <a:sym typeface="Calibri"/>
              </a:rPr>
              <a:t>After driving through deep water (or mud), </a:t>
            </a:r>
            <a:r>
              <a:rPr lang="en-CA" sz="900">
                <a:solidFill>
                  <a:schemeClr val="dk1"/>
                </a:solidFill>
                <a:latin typeface="Calibri"/>
                <a:ea typeface="Calibri"/>
                <a:cs typeface="Calibri"/>
                <a:sym typeface="Calibri"/>
              </a:rPr>
              <a:t>make sure your brakes are dried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out immediately, thus being fully operational when needed. This can be done by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driving a short distance with the brake pedal applied lightly. You should also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check your air filter for water.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a:t>
            </a:r>
            <a:endParaRPr/>
          </a:p>
          <a:p>
            <a:pPr indent="0" lvl="0" marL="0" marR="0" rtl="0" algn="l">
              <a:spcBef>
                <a:spcPts val="220"/>
              </a:spcBef>
              <a:spcAft>
                <a:spcPts val="0"/>
              </a:spcAft>
              <a:buClr>
                <a:schemeClr val="dk1"/>
              </a:buClr>
              <a:buSzPts val="900"/>
              <a:buFont typeface="Arial"/>
              <a:buNone/>
            </a:pPr>
            <a:r>
              <a:rPr lang="en-CA" sz="900">
                <a:solidFill>
                  <a:schemeClr val="dk1"/>
                </a:solidFill>
                <a:latin typeface="Calibri"/>
                <a:ea typeface="Calibri"/>
                <a:cs typeface="Calibri"/>
                <a:sym typeface="Calibri"/>
              </a:rPr>
              <a:t>23) </a:t>
            </a:r>
            <a:r>
              <a:rPr b="1" lang="en-CA" sz="1100">
                <a:solidFill>
                  <a:srgbClr val="4F6128"/>
                </a:solidFill>
                <a:latin typeface="Calibri"/>
                <a:ea typeface="Calibri"/>
                <a:cs typeface="Calibri"/>
                <a:sym typeface="Calibri"/>
              </a:rPr>
              <a:t>When dealing with mud</a:t>
            </a:r>
            <a:r>
              <a:rPr lang="en-CA" sz="1050">
                <a:solidFill>
                  <a:schemeClr val="dk1"/>
                </a:solidFill>
                <a:latin typeface="Calibri"/>
                <a:ea typeface="Calibri"/>
                <a:cs typeface="Calibri"/>
                <a:sym typeface="Calibri"/>
              </a:rPr>
              <a:t>, </a:t>
            </a:r>
            <a:r>
              <a:rPr lang="en-CA" sz="900">
                <a:solidFill>
                  <a:schemeClr val="dk1"/>
                </a:solidFill>
                <a:latin typeface="Calibri"/>
                <a:ea typeface="Calibri"/>
                <a:cs typeface="Calibri"/>
                <a:sym typeface="Calibri"/>
              </a:rPr>
              <a:t>refer to #10, 13, 14, 15, 16, 17 &amp; 18 for starters.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Now think about what gear you’ll use, we normally try second gear low-range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(possibly 3rd with a V8 &amp; automatic), keep a steady speed, not too fast, and try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not to spin the wheels, as if they are, you are not going forward. If you loose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forward movement, lift off the throttle slightly, enough to stop the spinning and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see if you regain traction, normally you will. Throttle control and traction is the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key to driving in the mud.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nvSpPr>
        <p:spPr>
          <a:xfrm>
            <a:off x="9877" y="260648"/>
            <a:ext cx="4572000" cy="6370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chemeClr val="dk1"/>
                </a:solidFill>
                <a:latin typeface="Calibri"/>
                <a:ea typeface="Calibri"/>
                <a:cs typeface="Calibri"/>
                <a:sym typeface="Calibri"/>
              </a:rPr>
              <a:t>24) </a:t>
            </a:r>
            <a:r>
              <a:rPr b="1" lang="en-CA" sz="1050">
                <a:solidFill>
                  <a:srgbClr val="4F6128"/>
                </a:solidFill>
                <a:latin typeface="Calibri"/>
                <a:ea typeface="Calibri"/>
                <a:cs typeface="Calibri"/>
                <a:sym typeface="Calibri"/>
              </a:rPr>
              <a:t>Should you get stuck, </a:t>
            </a:r>
            <a:r>
              <a:rPr lang="en-CA" sz="900">
                <a:solidFill>
                  <a:schemeClr val="dk1"/>
                </a:solidFill>
                <a:latin typeface="Calibri"/>
                <a:ea typeface="Calibri"/>
                <a:cs typeface="Calibri"/>
                <a:sym typeface="Calibri"/>
              </a:rPr>
              <a:t>careful thought and experience will usually provide a solution. However, the trick is not to get stuck in the first place. The idea of having a winch is great, but just in case you don’t have one, looks at your situation, then clear any/all obstacles from in front of all four tires. Adjust air pressure as necessary, and then begin a rocking motion (forward-reverse, etc.).  In most cases it will do the trick. If not, it may be necessary to jack up the car and place rocks, matting, etc., under the tires for added traction. It may also be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necessary to remove all payloads from the load space area.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25) </a:t>
            </a:r>
            <a:r>
              <a:rPr b="1" lang="en-CA" sz="1100">
                <a:solidFill>
                  <a:srgbClr val="4F6128"/>
                </a:solidFill>
                <a:latin typeface="Calibri"/>
                <a:ea typeface="Calibri"/>
                <a:cs typeface="Calibri"/>
                <a:sym typeface="Calibri"/>
              </a:rPr>
              <a:t>Tires... </a:t>
            </a:r>
            <a:r>
              <a:rPr lang="en-CA" sz="900">
                <a:solidFill>
                  <a:schemeClr val="dk1"/>
                </a:solidFill>
                <a:latin typeface="Calibri"/>
                <a:ea typeface="Calibri"/>
                <a:cs typeface="Calibri"/>
                <a:sym typeface="Calibri"/>
              </a:rPr>
              <a:t>There are so many different types of tires available now days that choosing the correct one for you and your vehicle may get a bit confusing. Consider where you live (Snow Belt ). Think of your primary use first, and then consider how much off-reading you really do. If you’re commuting everyday, you really don’t need Mud T/A’s. Don’t over-tire your vehicle either. Always remember that all wheels, including the spare must be of the same type, size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and make. Excessive tire pressure will give a poor ride and poor handling. Check your owner’s manual first, then tire manufacturer specifications. Do not blow the tires up to their maximum for general road &amp; off-road work, it’s too high.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26) </a:t>
            </a:r>
            <a:r>
              <a:rPr b="1" lang="en-CA" sz="1100">
                <a:solidFill>
                  <a:srgbClr val="4F6128"/>
                </a:solidFill>
                <a:latin typeface="Calibri"/>
                <a:ea typeface="Calibri"/>
                <a:cs typeface="Calibri"/>
                <a:sym typeface="Calibri"/>
              </a:rPr>
              <a:t>Rocks</a:t>
            </a:r>
            <a:r>
              <a:rPr lang="en-CA" sz="900">
                <a:solidFill>
                  <a:schemeClr val="dk1"/>
                </a:solidFill>
                <a:latin typeface="Calibri"/>
                <a:ea typeface="Calibri"/>
                <a:cs typeface="Calibri"/>
                <a:sym typeface="Calibri"/>
              </a:rPr>
              <a:t>, these can be tricky, and it’s almost an art, When off-road however, you’ll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always encounter rocks of some sort or another. Careful driving and spotting can help you avoid vehicle and wheel/tire damage (be careful with the sidewalls on your tires, rocks can tear them open). Survey the area chosen first. Walk it. Use your spotter as necessary. Find that path through. Drive slowly and with caution, remembering your ground clearance, approach/departure angles, plus your break-over clearance. If rocks are too large to put under your car, you’ll have to go around, or... over them. Be careful.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27) </a:t>
            </a:r>
            <a:r>
              <a:rPr b="1" lang="en-CA" sz="1100">
                <a:solidFill>
                  <a:srgbClr val="4F6128"/>
                </a:solidFill>
                <a:latin typeface="Calibri"/>
                <a:ea typeface="Calibri"/>
                <a:cs typeface="Calibri"/>
                <a:sym typeface="Calibri"/>
              </a:rPr>
              <a:t>Hill climbing</a:t>
            </a:r>
            <a:r>
              <a:rPr lang="en-CA" sz="900">
                <a:solidFill>
                  <a:schemeClr val="dk1"/>
                </a:solidFill>
                <a:latin typeface="Calibri"/>
                <a:ea typeface="Calibri"/>
                <a:cs typeface="Calibri"/>
                <a:sym typeface="Calibri"/>
              </a:rPr>
              <a:t>, some think, is a sport in itself. When you see off-roaders rushing up a particular hill for the sole reason of getting to the top, you can be sure trouble isn’t too far behind. In most cases this is a useless sport, damaging the trails, and usually the vehicle (everything from broken axle shafts from excessive wheel spin, to roll over’s). If you have to go up, refer to #14 &amp; 18 for starters. Should your vehicle stall part way up, don’t panic! Quickly hold the brakes, engage reverse (re-start engine if needed) and release all pedals, letting the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vehicle back down in gear via engine braking, stay off the brakes! With the engine now above you, and the weight shifted onto the rear axle, your vehicle is quite unstable and can go into roll-over-mode very easy. If the front end begins to slide to one side, quick use of the throttle will straighten the vehicle out, as soon as it’s once again straight with the trail, release the throttle, DO NOT touch the brakes, as the front end will try to pass the rear when the weight shifts further. We’ve seen what happens to a number of these types of off-road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wrecks, sometimes with nasty and deadly results. When coming down front first, engage low-range/first gear and then nose it over the edge. Let the engine and gearbox do all the work (engine braking). Don’t panic, try and stay off the brake pedal. If it starts sliding, touch the throttle enough to overcome (out run) the slide, and then release the pedal once again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letting the engine do its thing. Easy really. </a:t>
            </a:r>
            <a:endParaRPr/>
          </a:p>
          <a:p>
            <a:pPr indent="0" lvl="0" marL="0" marR="0" rtl="0" algn="l">
              <a:spcBef>
                <a:spcPts val="0"/>
              </a:spcBef>
              <a:spcAft>
                <a:spcPts val="0"/>
              </a:spcAft>
              <a:buNone/>
            </a:pPr>
            <a:r>
              <a:rPr lang="en-CA" sz="105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32" name="Google Shape;132;p5"/>
          <p:cNvSpPr txBox="1"/>
          <p:nvPr/>
        </p:nvSpPr>
        <p:spPr>
          <a:xfrm>
            <a:off x="9877" y="0"/>
            <a:ext cx="4572000" cy="276999"/>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200">
                <a:solidFill>
                  <a:schemeClr val="dk1"/>
                </a:solidFill>
                <a:latin typeface="Calibri"/>
                <a:ea typeface="Calibri"/>
                <a:cs typeface="Calibri"/>
                <a:sym typeface="Calibri"/>
              </a:rPr>
              <a:t>The BASICS – WHAT YOU NEED TO KNOW! … Continued</a:t>
            </a:r>
            <a:endParaRPr b="1" i="0" sz="1200" u="none" cap="none" strike="noStrike">
              <a:solidFill>
                <a:schemeClr val="dk1"/>
              </a:solidFill>
              <a:latin typeface="Courier New"/>
              <a:ea typeface="Courier New"/>
              <a:cs typeface="Courier New"/>
              <a:sym typeface="Courier New"/>
            </a:endParaRPr>
          </a:p>
        </p:txBody>
      </p:sp>
      <p:sp>
        <p:nvSpPr>
          <p:cNvPr id="133" name="Google Shape;133;p5"/>
          <p:cNvSpPr txBox="1"/>
          <p:nvPr/>
        </p:nvSpPr>
        <p:spPr>
          <a:xfrm>
            <a:off x="4581877" y="4564777"/>
            <a:ext cx="4572000" cy="276999"/>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0" sz="1200" u="none" cap="none" strike="noStrike">
              <a:solidFill>
                <a:schemeClr val="dk1"/>
              </a:solidFill>
              <a:latin typeface="Courier New"/>
              <a:ea typeface="Courier New"/>
              <a:cs typeface="Courier New"/>
              <a:sym typeface="Courier New"/>
            </a:endParaRPr>
          </a:p>
        </p:txBody>
      </p:sp>
      <p:sp>
        <p:nvSpPr>
          <p:cNvPr id="134" name="Google Shape;134;p5"/>
          <p:cNvSpPr txBox="1"/>
          <p:nvPr/>
        </p:nvSpPr>
        <p:spPr>
          <a:xfrm>
            <a:off x="4581877" y="260648"/>
            <a:ext cx="4572000" cy="43204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900"/>
              <a:buFont typeface="Arial"/>
              <a:buNone/>
            </a:pPr>
            <a:r>
              <a:rPr lang="en-CA" sz="900">
                <a:solidFill>
                  <a:schemeClr val="dk1"/>
                </a:solidFill>
                <a:latin typeface="Calibri"/>
                <a:ea typeface="Calibri"/>
                <a:cs typeface="Calibri"/>
                <a:sym typeface="Calibri"/>
              </a:rPr>
              <a:t>28) </a:t>
            </a:r>
            <a:r>
              <a:rPr b="1" lang="en-CA" sz="1100">
                <a:solidFill>
                  <a:srgbClr val="4F6128"/>
                </a:solidFill>
                <a:latin typeface="Calibri"/>
                <a:ea typeface="Calibri"/>
                <a:cs typeface="Calibri"/>
                <a:sym typeface="Calibri"/>
              </a:rPr>
              <a:t>Side slopes are another hazard. </a:t>
            </a:r>
            <a:r>
              <a:rPr lang="en-CA" sz="900">
                <a:solidFill>
                  <a:schemeClr val="dk1"/>
                </a:solidFill>
                <a:latin typeface="Calibri"/>
                <a:ea typeface="Calibri"/>
                <a:cs typeface="Calibri"/>
                <a:sym typeface="Calibri"/>
              </a:rPr>
              <a:t>Some vehicles can operate on a 45-degree side slope, but only with traction. Basically, try to avoid such dangerous situations when possible.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a:t>
            </a:r>
            <a:endParaRPr/>
          </a:p>
          <a:p>
            <a:pPr indent="0" lvl="0" marL="0" marR="0" rtl="0" algn="l">
              <a:spcBef>
                <a:spcPts val="220"/>
              </a:spcBef>
              <a:spcAft>
                <a:spcPts val="0"/>
              </a:spcAft>
              <a:buClr>
                <a:schemeClr val="dk1"/>
              </a:buClr>
              <a:buSzPts val="900"/>
              <a:buFont typeface="Arial"/>
              <a:buNone/>
            </a:pPr>
            <a:r>
              <a:rPr lang="en-CA" sz="900">
                <a:solidFill>
                  <a:schemeClr val="dk1"/>
                </a:solidFill>
                <a:latin typeface="Calibri"/>
                <a:ea typeface="Calibri"/>
                <a:cs typeface="Calibri"/>
                <a:sym typeface="Calibri"/>
              </a:rPr>
              <a:t>29) </a:t>
            </a:r>
            <a:r>
              <a:rPr b="1" lang="en-CA" sz="1100">
                <a:solidFill>
                  <a:srgbClr val="4F6128"/>
                </a:solidFill>
                <a:latin typeface="Calibri"/>
                <a:ea typeface="Calibri"/>
                <a:cs typeface="Calibri"/>
                <a:sym typeface="Calibri"/>
              </a:rPr>
              <a:t>Don’t overload your vehicle. </a:t>
            </a:r>
            <a:r>
              <a:rPr lang="en-CA" sz="900">
                <a:solidFill>
                  <a:schemeClr val="dk1"/>
                </a:solidFill>
                <a:latin typeface="Calibri"/>
                <a:ea typeface="Calibri"/>
                <a:cs typeface="Calibri"/>
                <a:sym typeface="Calibri"/>
              </a:rPr>
              <a:t>Keep in mind that loads should be distributed evenly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within the vehicle if at all possible. Loads behind the rear axle will sag the rear of the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vehicles, thus limiting departure angle/clearance. When a roof rack is fitted be extremely aware of weights and how they are distributed. Excessive loads will change the center-of-gravity, thus making the vehicle less stable. Also, beware of the additional height of the vehicle with the rack fitted.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a:t>
            </a:r>
            <a:endParaRPr/>
          </a:p>
          <a:p>
            <a:pPr indent="0" lvl="0" marL="0" marR="0" rtl="0" algn="l">
              <a:spcBef>
                <a:spcPts val="210"/>
              </a:spcBef>
              <a:spcAft>
                <a:spcPts val="0"/>
              </a:spcAft>
              <a:buClr>
                <a:schemeClr val="dk1"/>
              </a:buClr>
              <a:buSzPts val="900"/>
              <a:buFont typeface="Arial"/>
              <a:buNone/>
            </a:pPr>
            <a:r>
              <a:rPr lang="en-CA" sz="900">
                <a:solidFill>
                  <a:schemeClr val="dk1"/>
                </a:solidFill>
                <a:latin typeface="Calibri"/>
                <a:ea typeface="Calibri"/>
                <a:cs typeface="Calibri"/>
                <a:sym typeface="Calibri"/>
              </a:rPr>
              <a:t>30) Once clear of your off-road area it is most important that you check over your vehicle completely </a:t>
            </a:r>
            <a:r>
              <a:rPr b="1" lang="en-CA" sz="1050">
                <a:solidFill>
                  <a:srgbClr val="4F6128"/>
                </a:solidFill>
                <a:latin typeface="Calibri"/>
                <a:ea typeface="Calibri"/>
                <a:cs typeface="Calibri"/>
                <a:sym typeface="Calibri"/>
              </a:rPr>
              <a:t>before commencing with your highway travel</a:t>
            </a:r>
            <a:r>
              <a:rPr lang="en-CA" sz="900">
                <a:solidFill>
                  <a:schemeClr val="dk1"/>
                </a:solidFill>
                <a:latin typeface="Calibri"/>
                <a:ea typeface="Calibri"/>
                <a:cs typeface="Calibri"/>
                <a:sym typeface="Calibri"/>
              </a:rPr>
              <a:t>. It is important that the vehicle is checked over completely for leaks or brush hanging from the frame, or anything else that could prove hazardous to you and your vehicle or other drivers before commencing freeway speeds and travel. Be sure to check &amp; inflate the tires.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a:t>
            </a:r>
            <a:endParaRPr/>
          </a:p>
          <a:p>
            <a:pPr indent="0" lvl="0" marL="0" marR="0" rtl="0" algn="l">
              <a:spcBef>
                <a:spcPts val="220"/>
              </a:spcBef>
              <a:spcAft>
                <a:spcPts val="0"/>
              </a:spcAft>
              <a:buClr>
                <a:schemeClr val="dk1"/>
              </a:buClr>
              <a:buSzPts val="900"/>
              <a:buFont typeface="Arial"/>
              <a:buNone/>
            </a:pPr>
            <a:r>
              <a:rPr lang="en-CA" sz="900">
                <a:solidFill>
                  <a:schemeClr val="dk1"/>
                </a:solidFill>
                <a:latin typeface="Calibri"/>
                <a:ea typeface="Calibri"/>
                <a:cs typeface="Calibri"/>
                <a:sym typeface="Calibri"/>
              </a:rPr>
              <a:t>31) </a:t>
            </a:r>
            <a:r>
              <a:rPr b="1" lang="en-CA" sz="1100">
                <a:solidFill>
                  <a:srgbClr val="4F6128"/>
                </a:solidFill>
                <a:latin typeface="Calibri"/>
                <a:ea typeface="Calibri"/>
                <a:cs typeface="Calibri"/>
                <a:sym typeface="Calibri"/>
              </a:rPr>
              <a:t>A quick and brief reminder... </a:t>
            </a:r>
            <a:endParaRPr b="1" sz="900">
              <a:solidFill>
                <a:srgbClr val="4F6128"/>
              </a:solidFill>
              <a:latin typeface="Calibri"/>
              <a:ea typeface="Calibri"/>
              <a:cs typeface="Calibri"/>
              <a:sym typeface="Calibri"/>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Remember to check out difficult or unfamiliar terrain.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Remember to drive smoothly with throttle, brake and steering control.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Remember to use common sense, it may be all you have.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Remember to always wear your seatbelt.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Remember to drive with in your abilities, not over your head.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Remember to never go out alone.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Remember to use 1st gear/low-range on down hills... engine braking.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 Remember to always check your car afterwards, re-inflate tires, etc. </a:t>
            </a:r>
            <a:endParaRPr/>
          </a:p>
          <a:p>
            <a:pPr indent="0" lvl="0" marL="0" marR="0" rtl="0" algn="l">
              <a:spcBef>
                <a:spcPts val="220"/>
              </a:spcBef>
              <a:spcAft>
                <a:spcPts val="0"/>
              </a:spcAft>
              <a:buClr>
                <a:schemeClr val="dk1"/>
              </a:buClr>
              <a:buSzPts val="900"/>
              <a:buFont typeface="Arial"/>
              <a:buNone/>
            </a:pPr>
            <a:r>
              <a:rPr lang="en-CA" sz="900">
                <a:solidFill>
                  <a:schemeClr val="dk1"/>
                </a:solidFill>
                <a:latin typeface="Calibri"/>
                <a:ea typeface="Calibri"/>
                <a:cs typeface="Calibri"/>
                <a:sym typeface="Calibri"/>
              </a:rPr>
              <a:t>• Remember to </a:t>
            </a:r>
            <a:r>
              <a:rPr b="1" lang="en-CA" sz="1100">
                <a:solidFill>
                  <a:srgbClr val="4F6128"/>
                </a:solidFill>
                <a:latin typeface="Calibri"/>
                <a:ea typeface="Calibri"/>
                <a:cs typeface="Calibri"/>
                <a:sym typeface="Calibri"/>
              </a:rPr>
              <a:t>TREAD LIGHTLY! </a:t>
            </a:r>
            <a:endParaRPr b="1" sz="900">
              <a:solidFill>
                <a:srgbClr val="4F6128"/>
              </a:solidFill>
              <a:latin typeface="Calibri"/>
              <a:ea typeface="Calibri"/>
              <a:cs typeface="Calibri"/>
              <a:sym typeface="Calibri"/>
            </a:endParaRPr>
          </a:p>
        </p:txBody>
      </p:sp>
      <p:sp>
        <p:nvSpPr>
          <p:cNvPr id="135" name="Google Shape;135;p5"/>
          <p:cNvSpPr txBox="1"/>
          <p:nvPr/>
        </p:nvSpPr>
        <p:spPr>
          <a:xfrm>
            <a:off x="4581877" y="0"/>
            <a:ext cx="4572000" cy="276999"/>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200">
                <a:solidFill>
                  <a:schemeClr val="dk1"/>
                </a:solidFill>
                <a:latin typeface="Calibri"/>
                <a:ea typeface="Calibri"/>
                <a:cs typeface="Calibri"/>
                <a:sym typeface="Calibri"/>
              </a:rPr>
              <a:t>The BASICS – WHAT YOU NEED TO KNOW! … Continued</a:t>
            </a:r>
            <a:endParaRPr b="1" i="0" sz="1200" u="none" cap="none" strike="noStrike">
              <a:solidFill>
                <a:schemeClr val="dk1"/>
              </a:solidFill>
              <a:latin typeface="Courier New"/>
              <a:ea typeface="Courier New"/>
              <a:cs typeface="Courier New"/>
              <a:sym typeface="Courier New"/>
            </a:endParaRPr>
          </a:p>
        </p:txBody>
      </p:sp>
      <p:pic>
        <p:nvPicPr>
          <p:cNvPr descr="C:\Users\Angie\Desktop\pics to file\Facebook 2015\DSCN6190.JPG" id="136" name="Google Shape;136;p5"/>
          <p:cNvPicPr preferRelativeResize="0"/>
          <p:nvPr/>
        </p:nvPicPr>
        <p:blipFill rotWithShape="1">
          <a:blip r:embed="rId3">
            <a:alphaModFix/>
          </a:blip>
          <a:srcRect b="0" l="0" r="0" t="0"/>
          <a:stretch/>
        </p:blipFill>
        <p:spPr>
          <a:xfrm>
            <a:off x="4581877" y="4708793"/>
            <a:ext cx="4572000" cy="257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nvSpPr>
        <p:spPr>
          <a:xfrm>
            <a:off x="0" y="414764"/>
            <a:ext cx="4572000" cy="60486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900">
                <a:solidFill>
                  <a:schemeClr val="dk1"/>
                </a:solidFill>
                <a:latin typeface="Calibri"/>
                <a:ea typeface="Calibri"/>
                <a:cs typeface="Calibri"/>
                <a:sym typeface="Calibri"/>
              </a:rPr>
              <a:t>2 Easy 2WD/4WD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Features trails with obstacles that are easy to navigate. In optimum weather conditions, these trails may not require the continual use of four-wheel drive (4WD). Expect ruts, wash outs and water crossings to 6” small rocks and holes, stock vehicle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900">
                <a:solidFill>
                  <a:schemeClr val="dk1"/>
                </a:solidFill>
                <a:latin typeface="Calibri"/>
                <a:ea typeface="Calibri"/>
                <a:cs typeface="Calibri"/>
                <a:sym typeface="Calibri"/>
              </a:rPr>
              <a:t>2+ Easy 4WD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Moderately demanding trails on which 4WD will be required. You may encounter a wide variety of challenges (Potholes, minor washouts, water crossing depth to 10”, medium size rocks, and mud holes) on these trails. Higher ground clearance and Off-Road tires are recommended. Simple recovery gear recommended for stock vehicles (recovery strap)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900">
                <a:solidFill>
                  <a:schemeClr val="dk1"/>
                </a:solidFill>
                <a:latin typeface="Calibri"/>
                <a:ea typeface="Calibri"/>
                <a:cs typeface="Calibri"/>
                <a:sym typeface="Calibri"/>
              </a:rPr>
              <a:t>3 Standard 4WD trail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Demanding trails on which 4WD is required. You will encounter a variety of more difficult challenges (loose rocks, large potholes, water crossing depth to 15”, steep inclines 15 deg and large rocks to 10”, 8” mud filled ruts) on these trails. Possible with stock 4WD vehicle, however, recommend traction device (limited slip or locker) in rear differential, aggressive tread and low air pressure. Higher than stock ground clearance is advisable. Low range gears used often. Moderate experience and driving skill advised. Possible paint and/or rocker-panel damage. Recovery gear recommended (Straps/ Hi-lift)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900">
                <a:solidFill>
                  <a:schemeClr val="dk1"/>
                </a:solidFill>
                <a:latin typeface="Calibri"/>
                <a:ea typeface="Calibri"/>
                <a:cs typeface="Calibri"/>
                <a:sym typeface="Calibri"/>
              </a:rPr>
              <a:t>3+ Challenging 4WD trail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You will encounter a variety of more difficult challenges (loose rocks, large potholes, water crossings to 20”, steep inclines 20 deg and large rocks to 12”, 12” mud filled ruts) on these trails. Not recommended with stock 4WD vehicle. Traction device (limited slip or locker) in rear differential, aggressive tread and low air pressure highly recommended. Higher than stock ground clearance is advisable. Moderate experience and driving skill advised. Likely paint and possible rocker-panel damage. Hi-lifts, straps and winches recommended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900">
                <a:solidFill>
                  <a:schemeClr val="dk1"/>
                </a:solidFill>
                <a:latin typeface="Calibri"/>
                <a:ea typeface="Calibri"/>
                <a:cs typeface="Calibri"/>
                <a:sym typeface="Calibri"/>
              </a:rPr>
              <a:t>4 Difficult trail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These trails traverse very rugged terrain (water crossings 24”+, large rocks to 15”+, deep mud, steep inclines and side hills to 30 deg) low-range 4WD and higher than stock ground clearance is required. Aggressive tread and low air pressure are required. Traction Devices (Lockers or limited-slip) in the differentials (front and rear), lift and larger tires (33”+) are recommended. These trails require above average Off-Road driving skills. There will likely be paint damage and possible vehicle body and/or mechanical damage. Hi-lifts and winches recommended.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900">
                <a:solidFill>
                  <a:schemeClr val="dk1"/>
                </a:solidFill>
                <a:latin typeface="Calibri"/>
                <a:ea typeface="Calibri"/>
                <a:cs typeface="Calibri"/>
                <a:sym typeface="Calibri"/>
              </a:rPr>
              <a:t>4+ Severe trail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These trails cross extremely rugged terrain with very steep inclines, large boulders, and potentially dangerous situations. These trails require modified vehicles, including lift, lockers,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and over-sized tires (35”+). A High level of Off-Road driving skill is required. There are possibilities of rollovers. There will likely be paint damage, possible vehicle body and/or mechanical damage. Winches are required.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900">
                <a:solidFill>
                  <a:schemeClr val="dk1"/>
                </a:solidFill>
                <a:latin typeface="Calibri"/>
                <a:ea typeface="Calibri"/>
                <a:cs typeface="Calibri"/>
                <a:sym typeface="Calibri"/>
              </a:rPr>
              <a:t>5 Extreme trail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These trails are for the extreme four-wheeler only. These trails require highly modified vehicles, including lift, excellent articulation, lockers front and rear, large tires (38”+) with aggressive tread, winches, high lift jacks. A High level of Off-Road driving skill is required. Paint damage is virtually guaranteed, body and/or mechanical damage is very likely. Rollovers will be more common on these trails and winches will most likely be used.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900">
                <a:solidFill>
                  <a:schemeClr val="dk1"/>
                </a:solidFill>
                <a:latin typeface="Calibri"/>
                <a:ea typeface="Calibri"/>
                <a:cs typeface="Calibri"/>
                <a:sym typeface="Calibri"/>
              </a:rPr>
              <a:t>5+ Impassable trail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Only for the most skilled, personal injury and equipment failure possible, not recommended </a:t>
            </a:r>
            <a:endParaRPr/>
          </a:p>
          <a:p>
            <a:pPr indent="0" lvl="0" marL="0" marR="0" rtl="0" algn="l">
              <a:spcBef>
                <a:spcPts val="0"/>
              </a:spcBef>
              <a:spcAft>
                <a:spcPts val="0"/>
              </a:spcAft>
              <a:buNone/>
            </a:pPr>
            <a:r>
              <a:rPr lang="en-CA" sz="700">
                <a:solidFill>
                  <a:schemeClr val="dk1"/>
                </a:solidFill>
                <a:latin typeface="Calibri"/>
                <a:ea typeface="Calibri"/>
                <a:cs typeface="Calibri"/>
                <a:sym typeface="Calibri"/>
              </a:rPr>
              <a:t>unless very well prepared. . </a:t>
            </a:r>
            <a:endParaRPr/>
          </a:p>
          <a:p>
            <a:pPr indent="0" lvl="0" marL="0" marR="0" rtl="0" algn="l">
              <a:spcBef>
                <a:spcPts val="0"/>
              </a:spcBef>
              <a:spcAft>
                <a:spcPts val="0"/>
              </a:spcAft>
              <a:buNone/>
            </a:pPr>
            <a:r>
              <a:rPr lang="en-CA"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105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42" name="Google Shape;142;p6"/>
          <p:cNvSpPr txBox="1"/>
          <p:nvPr/>
        </p:nvSpPr>
        <p:spPr>
          <a:xfrm>
            <a:off x="0" y="-5898"/>
            <a:ext cx="4572000" cy="338554"/>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600">
                <a:solidFill>
                  <a:schemeClr val="dk1"/>
                </a:solidFill>
                <a:latin typeface="Calibri"/>
                <a:ea typeface="Calibri"/>
                <a:cs typeface="Calibri"/>
                <a:sym typeface="Calibri"/>
              </a:rPr>
              <a:t>OF4WD Trail Rating System </a:t>
            </a:r>
            <a:endParaRPr/>
          </a:p>
        </p:txBody>
      </p:sp>
      <p:sp>
        <p:nvSpPr>
          <p:cNvPr id="143" name="Google Shape;143;p6"/>
          <p:cNvSpPr txBox="1"/>
          <p:nvPr/>
        </p:nvSpPr>
        <p:spPr>
          <a:xfrm>
            <a:off x="4572000" y="398766"/>
            <a:ext cx="4572000" cy="645333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F6128"/>
              </a:buClr>
              <a:buSzPts val="1000"/>
              <a:buFont typeface="Arial"/>
              <a:buNone/>
            </a:pPr>
            <a:r>
              <a:rPr b="1" lang="en-CA" sz="1000">
                <a:solidFill>
                  <a:srgbClr val="4F6128"/>
                </a:solidFill>
                <a:latin typeface="Calibri"/>
                <a:ea typeface="Calibri"/>
                <a:cs typeface="Calibri"/>
                <a:sym typeface="Calibri"/>
              </a:rPr>
              <a:t>BE PREPARED!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If you don’t have the time to prepare for the trip, then don’t go. In extreme environments it can be a life or death decision. You can get in serious trouble for not bringing a very simple item, like water. Other basics include: a basic took kit, recovery strap, jumper cables, shovel, jack, spare tire. Expecting to be able to borrow these from someone on the trail is not good trail manners.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a:t>
            </a:r>
            <a:endParaRPr/>
          </a:p>
          <a:p>
            <a:pPr indent="0" lvl="0" marL="0" marR="0" rtl="0" algn="l">
              <a:spcBef>
                <a:spcPts val="200"/>
              </a:spcBef>
              <a:spcAft>
                <a:spcPts val="0"/>
              </a:spcAft>
              <a:buClr>
                <a:srgbClr val="4F6128"/>
              </a:buClr>
              <a:buSzPts val="1000"/>
              <a:buFont typeface="Arial"/>
              <a:buNone/>
            </a:pPr>
            <a:r>
              <a:rPr b="1" lang="en-CA" sz="1000">
                <a:solidFill>
                  <a:srgbClr val="4F6128"/>
                </a:solidFill>
                <a:latin typeface="Calibri"/>
                <a:ea typeface="Calibri"/>
                <a:cs typeface="Calibri"/>
                <a:sym typeface="Calibri"/>
              </a:rPr>
              <a:t>RESPECT THE ENVIRONMENT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Use common sense and respect the area you are in – not only is it a mandate of the OF4WD, but it’ll go a long way to keeping that area open for future visits. This includes considering weather conditions. The OF4WD suggests its members stay off the trail from the middle of October until the end of May. In Ontario we share many of our best trails with the Ontario Federation of Snowmobile Clubs and as a courtesy we stay off these trails during this time even if there is no snow on the ground so that maintenance and repairs can be done to the trail. Going out in May when the ground is soft not only damages the trails for the following seasons snowmobiling but it can seriously harm the ecosystem.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a:t>
            </a:r>
            <a:endParaRPr/>
          </a:p>
          <a:p>
            <a:pPr indent="0" lvl="0" marL="0" marR="0" rtl="0" algn="l">
              <a:spcBef>
                <a:spcPts val="200"/>
              </a:spcBef>
              <a:spcAft>
                <a:spcPts val="0"/>
              </a:spcAft>
              <a:buClr>
                <a:srgbClr val="4F6128"/>
              </a:buClr>
              <a:buSzPts val="1000"/>
              <a:buFont typeface="Arial"/>
              <a:buNone/>
            </a:pPr>
            <a:r>
              <a:rPr b="1" lang="en-CA" sz="1000">
                <a:solidFill>
                  <a:srgbClr val="4F6128"/>
                </a:solidFill>
                <a:latin typeface="Calibri"/>
                <a:ea typeface="Calibri"/>
                <a:cs typeface="Calibri"/>
                <a:sym typeface="Calibri"/>
              </a:rPr>
              <a:t>STICK TO THE TRAIL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Don’t blaze a new trail. Instead, stay on the established path. Don’t blaze a new trail just because you can. That’s a sure recipe to get more land closed to our sport.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a:t>
            </a:r>
            <a:endParaRPr/>
          </a:p>
          <a:p>
            <a:pPr indent="0" lvl="0" marL="0" marR="0" rtl="0" algn="l">
              <a:spcBef>
                <a:spcPts val="200"/>
              </a:spcBef>
              <a:spcAft>
                <a:spcPts val="0"/>
              </a:spcAft>
              <a:buClr>
                <a:srgbClr val="4F6128"/>
              </a:buClr>
              <a:buSzPts val="1000"/>
              <a:buFont typeface="Arial"/>
              <a:buNone/>
            </a:pPr>
            <a:r>
              <a:rPr b="1" lang="en-CA" sz="1000">
                <a:solidFill>
                  <a:srgbClr val="4F6128"/>
                </a:solidFill>
                <a:latin typeface="Calibri"/>
                <a:ea typeface="Calibri"/>
                <a:cs typeface="Calibri"/>
                <a:sym typeface="Calibri"/>
              </a:rPr>
              <a:t>DON’T TRASH OUR LAND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Don’t litter - ever. Not cigarettes, sandwich wrap...nothing. Pack out more than you packed in. “Field Strip” your cigarettes by extinguishing it thoroughly, then roll the butt between your fingers to get the tobacco out. Then put the filter and paper in your pocket.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a:t>
            </a:r>
            <a:endParaRPr/>
          </a:p>
          <a:p>
            <a:pPr indent="0" lvl="0" marL="0" marR="0" rtl="0" algn="l">
              <a:spcBef>
                <a:spcPts val="200"/>
              </a:spcBef>
              <a:spcAft>
                <a:spcPts val="0"/>
              </a:spcAft>
              <a:buClr>
                <a:srgbClr val="4F6128"/>
              </a:buClr>
              <a:buSzPts val="1000"/>
              <a:buFont typeface="Arial"/>
              <a:buNone/>
            </a:pPr>
            <a:r>
              <a:rPr b="1" lang="en-CA" sz="1000">
                <a:solidFill>
                  <a:srgbClr val="4F6128"/>
                </a:solidFill>
                <a:latin typeface="Calibri"/>
                <a:ea typeface="Calibri"/>
                <a:cs typeface="Calibri"/>
                <a:sym typeface="Calibri"/>
              </a:rPr>
              <a:t>SPINNING TIRES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Don’t intentionally spin your tires and tear up the soil - it breaks the surface crust and leads to erosion when it rains. You might think it’s cool to spin your wheels, but sudden traction can quickly result in broken parts...and it is destroying the environment you hope to visit again in the future.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a:t>
            </a:r>
            <a:endParaRPr/>
          </a:p>
          <a:p>
            <a:pPr indent="0" lvl="0" marL="0" marR="0" rtl="0" algn="l">
              <a:spcBef>
                <a:spcPts val="200"/>
              </a:spcBef>
              <a:spcAft>
                <a:spcPts val="0"/>
              </a:spcAft>
              <a:buClr>
                <a:srgbClr val="4F6128"/>
              </a:buClr>
              <a:buSzPts val="1000"/>
              <a:buFont typeface="Arial"/>
              <a:buNone/>
            </a:pPr>
            <a:r>
              <a:rPr b="1" lang="en-CA" sz="1000">
                <a:solidFill>
                  <a:srgbClr val="4F6128"/>
                </a:solidFill>
                <a:latin typeface="Calibri"/>
                <a:ea typeface="Calibri"/>
                <a:cs typeface="Calibri"/>
                <a:sym typeface="Calibri"/>
              </a:rPr>
              <a:t>STACKING ROCKS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Should you need to pile stones up to get over an obstacle, then be sure to put the stones back where you found them afterwards. Many people enjoy the challenge as nature intended, not as you needed it to be to get over it. Remember - every time you move a rock, you’ve potentially destroyed part of an established eco-system.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a:t>
            </a:r>
            <a:endParaRPr/>
          </a:p>
          <a:p>
            <a:pPr indent="0" lvl="0" marL="0" marR="0" rtl="0" algn="l">
              <a:spcBef>
                <a:spcPts val="200"/>
              </a:spcBef>
              <a:spcAft>
                <a:spcPts val="0"/>
              </a:spcAft>
              <a:buClr>
                <a:srgbClr val="4F6128"/>
              </a:buClr>
              <a:buSzPts val="1000"/>
              <a:buFont typeface="Arial"/>
              <a:buNone/>
            </a:pPr>
            <a:r>
              <a:rPr b="1" lang="en-CA" sz="1000">
                <a:solidFill>
                  <a:srgbClr val="4F6128"/>
                </a:solidFill>
                <a:latin typeface="Calibri"/>
                <a:ea typeface="Calibri"/>
                <a:cs typeface="Calibri"/>
                <a:sym typeface="Calibri"/>
              </a:rPr>
              <a:t>KEEP THE VEHICLE BEHIND YOU IN THE REARVIEW MIRROR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By keeping the person behind you in the rearview mirror at all times, no one gets left behind.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If the vehicle behind you disappears, stop and wait for them to come into view again. If the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person in front of you is following this rule, they will stop too and everyone will stay together.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a:t>
            </a:r>
            <a:endParaRPr/>
          </a:p>
          <a:p>
            <a:pPr indent="0" lvl="0" marL="0" marR="0" rtl="0" algn="l">
              <a:spcBef>
                <a:spcPts val="200"/>
              </a:spcBef>
              <a:spcAft>
                <a:spcPts val="0"/>
              </a:spcAft>
              <a:buClr>
                <a:srgbClr val="4F6128"/>
              </a:buClr>
              <a:buSzPts val="1000"/>
              <a:buFont typeface="Arial"/>
              <a:buNone/>
            </a:pPr>
            <a:r>
              <a:rPr b="1" lang="en-CA" sz="1000">
                <a:solidFill>
                  <a:srgbClr val="4F6128"/>
                </a:solidFill>
                <a:latin typeface="Calibri"/>
                <a:ea typeface="Calibri"/>
                <a:cs typeface="Calibri"/>
                <a:sym typeface="Calibri"/>
              </a:rPr>
              <a:t>KNOW WHEN TO BACK OFF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Leave your ego at home. Every vehicle (and driver, for that matter) has its limitations. Backing  off early and accepting that a maneuver is impossible or choosing another approach may prevent vehicle damage and, more important, personal injury. Never try a maneuver that you are uncomfortable with. Don’t worry about folks who try to get you to do things. They just want a show–don’t be the showman. </a:t>
            </a:r>
            <a:endParaRPr/>
          </a:p>
        </p:txBody>
      </p:sp>
      <p:sp>
        <p:nvSpPr>
          <p:cNvPr id="144" name="Google Shape;144;p6"/>
          <p:cNvSpPr txBox="1"/>
          <p:nvPr/>
        </p:nvSpPr>
        <p:spPr>
          <a:xfrm>
            <a:off x="4572000" y="-5898"/>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800">
                <a:solidFill>
                  <a:schemeClr val="dk1"/>
                </a:solidFill>
                <a:latin typeface="Calibri"/>
                <a:ea typeface="Calibri"/>
                <a:cs typeface="Calibri"/>
                <a:sym typeface="Calibri"/>
              </a:rPr>
              <a:t>Off Road Etiquette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nvSpPr>
        <p:spPr>
          <a:xfrm>
            <a:off x="0" y="260647"/>
            <a:ext cx="4572000" cy="70634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000">
                <a:solidFill>
                  <a:srgbClr val="4F6128"/>
                </a:solidFill>
                <a:latin typeface="Calibri"/>
                <a:ea typeface="Calibri"/>
                <a:cs typeface="Calibri"/>
                <a:sym typeface="Calibri"/>
              </a:rPr>
              <a:t>WILDLIFE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Try not to disturb the wildlife. They’re not used to our rigs in their territory and will sometimes come to see what the noise is. Give all wildlife a wide berth, and if need be, stop and turn off your rig until the animal(s) leave the area. Don’t try to follow them - this is their turf and if they feel threatened, they can easily turn on you. Just enjoy the fact you actually saw something in it’s natural habitat.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1000">
                <a:solidFill>
                  <a:srgbClr val="4F6128"/>
                </a:solidFill>
                <a:latin typeface="Calibri"/>
                <a:ea typeface="Calibri"/>
                <a:cs typeface="Calibri"/>
                <a:sym typeface="Calibri"/>
              </a:rPr>
              <a:t>SPEED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Slow down. Enjoy the scenery. Live the experience to the fullest. You don’t want to spend time repairing damage you wouldn’t have caused had you driven a little slower. Hitting standing water at speed is a sure way to drown under-hood electronics, not to mention it’s damaging to the environment.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1000">
                <a:solidFill>
                  <a:srgbClr val="4F6128"/>
                </a:solidFill>
                <a:latin typeface="Calibri"/>
                <a:ea typeface="Calibri"/>
                <a:cs typeface="Calibri"/>
                <a:sym typeface="Calibri"/>
              </a:rPr>
              <a:t>PASSING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Just as on the street, you should stay right to avoid oncoming traffic, if you can. If common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sense tells you it’s safer to move left instead of right, then do so. If there is only room for one vehicle to pass, the rule is the more manoeuvrable vehicle, or the more experienced driver, should yield the right-of-way.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1000">
                <a:solidFill>
                  <a:srgbClr val="4F6128"/>
                </a:solidFill>
                <a:latin typeface="Calibri"/>
                <a:ea typeface="Calibri"/>
                <a:cs typeface="Calibri"/>
                <a:sym typeface="Calibri"/>
              </a:rPr>
              <a:t>DUSTING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If you drive by someone on a dry dirt road at 15km or more, you are dusting them. Many 4x4’s are open-air, so a big cloud of dust is not just inconvenient, but hazardous if the driver’s eyesight or breathing is momentarily impaired. Always be considerate and mindful of what your actions cause.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1000">
                <a:solidFill>
                  <a:srgbClr val="4F6128"/>
                </a:solidFill>
                <a:latin typeface="Calibri"/>
                <a:ea typeface="Calibri"/>
                <a:cs typeface="Calibri"/>
                <a:sym typeface="Calibri"/>
              </a:rPr>
              <a:t>BE CONSIDERATE OF OTHERS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Don’t block the trail. If you want to stop to watch others get through obstacles or take pictures, park well ahead and to the side if you are already through the obstacle so that there is room for others to stop as well and so that everyone can safely get through.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1000">
                <a:solidFill>
                  <a:schemeClr val="dk1"/>
                </a:solidFill>
                <a:latin typeface="Calibri"/>
                <a:ea typeface="Calibri"/>
                <a:cs typeface="Calibri"/>
                <a:sym typeface="Calibri"/>
              </a:rPr>
              <a:t>Don’t be a hot head. 4-wheeling is supposed to be a “family friendly” sport.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If you come across someone who is in trouble, offer some assistance. Signs of someone in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need of assistance include: someone walking along a 4x4 trail, a vehicle parked with the hood up, or someone looking under their vehicle, or waving at you as you approach. If you encounter someone on the trail who is stopped, it is cool to just say “Howdy”, or “Hi”. If you see a parked vehicle and no occupants, someone is on foot nearby, either intentionally or unintentionally, so be alert. Offer to call someone for them. If the vehicle requires towing, do so only if you are able, and both vehicles have proper recovery points.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1000">
                <a:solidFill>
                  <a:srgbClr val="4F6128"/>
                </a:solidFill>
                <a:latin typeface="Calibri"/>
                <a:ea typeface="Calibri"/>
                <a:cs typeface="Calibri"/>
                <a:sym typeface="Calibri"/>
              </a:rPr>
              <a:t>TAILGATING</a:t>
            </a: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Always allow each vehicle to traverse the tougher obstacles one-at-a-time. Closely following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another vehicle is dangerous in any situation. In off-road driving, braking distances and manoeuvring is significantly affected. Keep distances of at least thirty feet between vehicles. This allows vehicles room to brake and maneuver, as well as sufficient distance to read the terrain and pick a line. On steep hills, downhill vehicles could be struck by debris flung from spinning tires, or worse, a rolling vehicle. All of us have experienced failed climbs. You do not want to be tailgating someone up a hill when he fails his climb. </a:t>
            </a:r>
            <a:endParaRPr/>
          </a:p>
          <a:p>
            <a:pPr indent="0" lvl="0" marL="0" marR="0" rtl="0" algn="l">
              <a:spcBef>
                <a:spcPts val="0"/>
              </a:spcBef>
              <a:spcAft>
                <a:spcPts val="0"/>
              </a:spcAft>
              <a:buNone/>
            </a:pPr>
            <a:r>
              <a:rPr lang="en-CA" sz="105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50" name="Google Shape;150;p7"/>
          <p:cNvSpPr txBox="1"/>
          <p:nvPr/>
        </p:nvSpPr>
        <p:spPr>
          <a:xfrm>
            <a:off x="0" y="0"/>
            <a:ext cx="4572000" cy="276999"/>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0" sz="1200" u="none" cap="none" strike="noStrike">
              <a:solidFill>
                <a:schemeClr val="dk1"/>
              </a:solidFill>
              <a:latin typeface="Courier New"/>
              <a:ea typeface="Courier New"/>
              <a:cs typeface="Courier New"/>
              <a:sym typeface="Courier New"/>
            </a:endParaRPr>
          </a:p>
        </p:txBody>
      </p:sp>
      <p:sp>
        <p:nvSpPr>
          <p:cNvPr id="151" name="Google Shape;151;p7"/>
          <p:cNvSpPr txBox="1"/>
          <p:nvPr/>
        </p:nvSpPr>
        <p:spPr>
          <a:xfrm>
            <a:off x="4572000" y="398980"/>
            <a:ext cx="4572000" cy="633670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4F6128"/>
              </a:buClr>
              <a:buSzPts val="1100"/>
              <a:buFont typeface="Arial"/>
              <a:buChar char="•"/>
            </a:pPr>
            <a:r>
              <a:rPr b="1" lang="en-CA" sz="1100">
                <a:solidFill>
                  <a:srgbClr val="4F6128"/>
                </a:solidFill>
                <a:latin typeface="Calibri"/>
                <a:ea typeface="Calibri"/>
                <a:cs typeface="Calibri"/>
                <a:sym typeface="Calibri"/>
              </a:rPr>
              <a:t>BASIC TIPS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Always travel in groups of 2 or more vehicles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Always alert someone back home where you are going and when you expect to return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Take at least a basic supply of tools and gear (see The Basic, Minimal Off-road Checklist)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a:t>
            </a:r>
            <a:endParaRPr/>
          </a:p>
          <a:p>
            <a:pPr indent="-342900" lvl="0" marL="342900" marR="0" rtl="0" algn="l">
              <a:spcBef>
                <a:spcPts val="210"/>
              </a:spcBef>
              <a:spcAft>
                <a:spcPts val="0"/>
              </a:spcAft>
              <a:buClr>
                <a:srgbClr val="4F6128"/>
              </a:buClr>
              <a:buSzPts val="1050"/>
              <a:buFont typeface="Arial"/>
              <a:buChar char="•"/>
            </a:pPr>
            <a:r>
              <a:rPr b="1" lang="en-CA" sz="1050">
                <a:solidFill>
                  <a:srgbClr val="4F6128"/>
                </a:solidFill>
                <a:latin typeface="Calibri"/>
                <a:ea typeface="Calibri"/>
                <a:cs typeface="Calibri"/>
                <a:sym typeface="Calibri"/>
              </a:rPr>
              <a:t>PRE-DEPARTURE MAINTENANCE CHECKLIST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engine oil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transmission oil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brake fluid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radiator coolant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windshield wiper fluid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fan belts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hoses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air cleaner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seat belts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tire air pressure (air up to recommended pressure for highway driving, air down at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trail head, air up prior to trip home)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for tire wear or damage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Tighten drive shaft u-bolts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and tighten lug bolts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for frame cracks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brake pads &amp; shoes (adequate braking pad material, in good condition and without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contamination)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for loose bolts or nuts throughout vehicle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Grease all fittings (u-joints, steering)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gear oils: transfer case/differentials, replace if necessary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Winch for proper operation, check winch cable for kinks, frays or damage, straighten winch cable if necessary </a:t>
            </a:r>
            <a:endParaRPr/>
          </a:p>
          <a:p>
            <a:pPr indent="-342900" lvl="0" marL="342900" marR="0" rtl="0" algn="l">
              <a:spcBef>
                <a:spcPts val="180"/>
              </a:spcBef>
              <a:spcAft>
                <a:spcPts val="0"/>
              </a:spcAft>
              <a:buClr>
                <a:schemeClr val="dk1"/>
              </a:buClr>
              <a:buSzPts val="900"/>
              <a:buFont typeface="Arial"/>
              <a:buChar char="•"/>
            </a:pPr>
            <a:r>
              <a:rPr lang="en-CA" sz="900">
                <a:solidFill>
                  <a:schemeClr val="dk1"/>
                </a:solidFill>
                <a:latin typeface="Calibri"/>
                <a:ea typeface="Calibri"/>
                <a:cs typeface="Calibri"/>
                <a:sym typeface="Calibri"/>
              </a:rPr>
              <a:t>• Check shocks </a:t>
            </a:r>
            <a:endParaRPr sz="900">
              <a:solidFill>
                <a:schemeClr val="dk1"/>
              </a:solidFill>
              <a:latin typeface="Calibri"/>
              <a:ea typeface="Calibri"/>
              <a:cs typeface="Calibri"/>
              <a:sym typeface="Calibri"/>
            </a:endParaRPr>
          </a:p>
        </p:txBody>
      </p:sp>
      <p:sp>
        <p:nvSpPr>
          <p:cNvPr id="152" name="Google Shape;152;p7"/>
          <p:cNvSpPr txBox="1"/>
          <p:nvPr/>
        </p:nvSpPr>
        <p:spPr>
          <a:xfrm>
            <a:off x="4572000" y="-5683"/>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800">
                <a:solidFill>
                  <a:schemeClr val="dk1"/>
                </a:solidFill>
                <a:latin typeface="Calibri"/>
                <a:ea typeface="Calibri"/>
                <a:cs typeface="Calibri"/>
                <a:sym typeface="Calibri"/>
              </a:rPr>
              <a:t>Checklist </a:t>
            </a:r>
            <a:endParaRPr/>
          </a:p>
        </p:txBody>
      </p:sp>
      <p:sp>
        <p:nvSpPr>
          <p:cNvPr id="153" name="Google Shape;153;p7"/>
          <p:cNvSpPr txBox="1"/>
          <p:nvPr/>
        </p:nvSpPr>
        <p:spPr>
          <a:xfrm>
            <a:off x="4572000" y="5223516"/>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pic>
        <p:nvPicPr>
          <p:cNvPr id="154" name="Google Shape;154;p7"/>
          <p:cNvPicPr preferRelativeResize="0"/>
          <p:nvPr/>
        </p:nvPicPr>
        <p:blipFill rotWithShape="1">
          <a:blip r:embed="rId3">
            <a:alphaModFix/>
          </a:blip>
          <a:srcRect b="0" l="0" r="0" t="0"/>
          <a:stretch/>
        </p:blipFill>
        <p:spPr>
          <a:xfrm>
            <a:off x="4572000" y="5439540"/>
            <a:ext cx="4566185" cy="16424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8"/>
          <p:cNvPicPr preferRelativeResize="0"/>
          <p:nvPr/>
        </p:nvPicPr>
        <p:blipFill rotWithShape="1">
          <a:blip r:embed="rId3">
            <a:alphaModFix/>
          </a:blip>
          <a:srcRect b="0" l="0" r="0" t="0"/>
          <a:stretch/>
        </p:blipFill>
        <p:spPr>
          <a:xfrm>
            <a:off x="0" y="5157192"/>
            <a:ext cx="5368029" cy="1700808"/>
          </a:xfrm>
          <a:prstGeom prst="rect">
            <a:avLst/>
          </a:prstGeom>
          <a:noFill/>
          <a:ln>
            <a:noFill/>
          </a:ln>
        </p:spPr>
      </p:pic>
      <p:sp>
        <p:nvSpPr>
          <p:cNvPr id="160" name="Google Shape;160;p8"/>
          <p:cNvSpPr txBox="1"/>
          <p:nvPr/>
        </p:nvSpPr>
        <p:spPr>
          <a:xfrm>
            <a:off x="0" y="0"/>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800">
                <a:solidFill>
                  <a:schemeClr val="dk1"/>
                </a:solidFill>
                <a:latin typeface="Calibri"/>
                <a:ea typeface="Calibri"/>
                <a:cs typeface="Calibri"/>
                <a:sym typeface="Calibri"/>
              </a:rPr>
              <a:t>The Basics–MINIMAL OFFROAD CHECKLIST</a:t>
            </a:r>
            <a:endParaRPr/>
          </a:p>
        </p:txBody>
      </p:sp>
      <p:sp>
        <p:nvSpPr>
          <p:cNvPr id="161" name="Google Shape;161;p8"/>
          <p:cNvSpPr txBox="1"/>
          <p:nvPr/>
        </p:nvSpPr>
        <p:spPr>
          <a:xfrm>
            <a:off x="72008" y="404664"/>
            <a:ext cx="4499992"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900">
                <a:solidFill>
                  <a:schemeClr val="dk1"/>
                </a:solidFill>
                <a:latin typeface="Calibri"/>
                <a:ea typeface="Calibri"/>
                <a:cs typeface="Calibri"/>
                <a:sym typeface="Calibri"/>
              </a:rPr>
              <a:t>The minimal list is the basics that you should always carry in your vehicle when off-road. These  items are good to have in the vehicle at all times.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First Aid Kit                                              • Basic Personal Essentials (water, food)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Spare Tire, Full Size                                • Spare Key for vehicle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Tow strap                                                 • Tree saver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Come-alongs                                           • Basic Tool Kit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Jack and tire iron to change your tire </a:t>
            </a:r>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b="1" lang="en-CA" sz="1100">
                <a:solidFill>
                  <a:srgbClr val="4F6128"/>
                </a:solidFill>
                <a:latin typeface="Calibri"/>
                <a:ea typeface="Calibri"/>
                <a:cs typeface="Calibri"/>
                <a:sym typeface="Calibri"/>
              </a:rPr>
              <a:t>BASIC PERSONAL ESSENTIALS </a:t>
            </a:r>
            <a:endParaRPr/>
          </a:p>
          <a:p>
            <a:pPr indent="0" lvl="0" marL="0" marR="0" rtl="0" algn="l">
              <a:spcBef>
                <a:spcPts val="0"/>
              </a:spcBef>
              <a:spcAft>
                <a:spcPts val="0"/>
              </a:spcAft>
              <a:buNone/>
            </a:pPr>
            <a:r>
              <a:rPr b="1" lang="en-CA" sz="1000">
                <a:solidFill>
                  <a:schemeClr val="dk1"/>
                </a:solidFill>
                <a:latin typeface="Calibri"/>
                <a:ea typeface="Calibri"/>
                <a:cs typeface="Calibri"/>
                <a:sym typeface="Calibri"/>
              </a:rPr>
              <a:t> Water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least one Gallon per person, per day if not more. Drier, hotter climates may require more.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1000">
                <a:solidFill>
                  <a:schemeClr val="dk1"/>
                </a:solidFill>
                <a:latin typeface="Calibri"/>
                <a:ea typeface="Calibri"/>
                <a:cs typeface="Calibri"/>
                <a:sym typeface="Calibri"/>
              </a:rPr>
              <a:t>Food</a:t>
            </a: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Bring food for twice the amount of time you are planning on being gone. Should you be delayed  and have to spend a night out on the trail, you wont have to worry about going hungry.  Good ideas for trail food: trail mix, beef jerky, fruits, dry/canned food, etc.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1000">
                <a:solidFill>
                  <a:schemeClr val="dk1"/>
                </a:solidFill>
                <a:latin typeface="Calibri"/>
                <a:ea typeface="Calibri"/>
                <a:cs typeface="Calibri"/>
                <a:sym typeface="Calibri"/>
              </a:rPr>
              <a:t>Extra Cloths </a:t>
            </a:r>
            <a:r>
              <a:rPr lang="en-CA" sz="900">
                <a:solidFill>
                  <a:schemeClr val="dk1"/>
                </a:solidFill>
                <a:latin typeface="Calibri"/>
                <a:ea typeface="Calibri"/>
                <a:cs typeface="Calibri"/>
                <a:sym typeface="Calibri"/>
              </a:rPr>
              <a:t>– Nobody likes to sit in wet cloths for an extended period of time.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CA" sz="1000">
                <a:solidFill>
                  <a:schemeClr val="dk1"/>
                </a:solidFill>
                <a:latin typeface="Calibri"/>
                <a:ea typeface="Calibri"/>
                <a:cs typeface="Calibri"/>
                <a:sym typeface="Calibri"/>
              </a:rPr>
              <a:t>Personal items </a:t>
            </a:r>
            <a:r>
              <a:rPr lang="en-CA" sz="900">
                <a:solidFill>
                  <a:schemeClr val="dk1"/>
                </a:solidFill>
                <a:latin typeface="Calibri"/>
                <a:ea typeface="Calibri"/>
                <a:cs typeface="Calibri"/>
                <a:sym typeface="Calibri"/>
              </a:rPr>
              <a:t>– This includes toilet paper, anti-microbial hand cleaner, etc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 Sun block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Rain Jacket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Communication devices - Cell Phone, CB Radio, GMRS/FRS radios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Power inverter if necessary (e.g. Cell phone charger)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Trash bags - Keep your trails clean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Maps, information about the area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Compass or GPS </a:t>
            </a:r>
            <a:endParaRPr/>
          </a:p>
          <a:p>
            <a:pPr indent="0" lvl="0" marL="0" marR="0" rtl="0" algn="l">
              <a:spcBef>
                <a:spcPts val="0"/>
              </a:spcBef>
              <a:spcAft>
                <a:spcPts val="0"/>
              </a:spcAft>
              <a:buNone/>
            </a:pPr>
            <a:r>
              <a:rPr lang="en-CA" sz="105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62" name="Google Shape;162;p8"/>
          <p:cNvSpPr txBox="1"/>
          <p:nvPr/>
        </p:nvSpPr>
        <p:spPr>
          <a:xfrm>
            <a:off x="0" y="4797152"/>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sp>
        <p:nvSpPr>
          <p:cNvPr id="163" name="Google Shape;163;p8"/>
          <p:cNvSpPr txBox="1"/>
          <p:nvPr/>
        </p:nvSpPr>
        <p:spPr>
          <a:xfrm>
            <a:off x="4572000" y="404662"/>
            <a:ext cx="4572000" cy="646665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900"/>
              <a:buFont typeface="Arial"/>
              <a:buNone/>
            </a:pPr>
            <a:r>
              <a:rPr lang="en-CA" sz="900">
                <a:solidFill>
                  <a:schemeClr val="dk1"/>
                </a:solidFill>
                <a:latin typeface="Calibri"/>
                <a:ea typeface="Calibri"/>
                <a:cs typeface="Calibri"/>
                <a:sym typeface="Calibri"/>
              </a:rPr>
              <a:t>What goes beyond the basic checklist are items that depend on many factors. Factors like what form of off-roading you will be doing, your driving style, the terrain you will encounter, how much room you have for packing gear, how remote you will be traveling, how long you will be gone as well as many other factors you should consider. However three primary things you should gear up for are Safety and Survival, Vehicle Recovery and Vehicle Breakage. </a:t>
            </a:r>
            <a:endParaRPr/>
          </a:p>
          <a:p>
            <a:pPr indent="0" lvl="0" marL="0" marR="0" rtl="0" algn="l">
              <a:spcBef>
                <a:spcPts val="160"/>
              </a:spcBef>
              <a:spcAft>
                <a:spcPts val="0"/>
              </a:spcAft>
              <a:buClr>
                <a:schemeClr val="dk1"/>
              </a:buClr>
              <a:buSzPts val="800"/>
              <a:buFont typeface="Arial"/>
              <a:buNone/>
            </a:pPr>
            <a:r>
              <a:t/>
            </a:r>
            <a:endParaRPr sz="800">
              <a:solidFill>
                <a:schemeClr val="dk1"/>
              </a:solidFill>
              <a:latin typeface="Calibri"/>
              <a:ea typeface="Calibri"/>
              <a:cs typeface="Calibri"/>
              <a:sym typeface="Calibri"/>
            </a:endParaRPr>
          </a:p>
          <a:p>
            <a:pPr indent="0" lvl="0" marL="0" marR="0" rtl="0" algn="l">
              <a:spcBef>
                <a:spcPts val="200"/>
              </a:spcBef>
              <a:spcAft>
                <a:spcPts val="0"/>
              </a:spcAft>
              <a:buClr>
                <a:srgbClr val="4F6128"/>
              </a:buClr>
              <a:buSzPts val="1000"/>
              <a:buFont typeface="Arial"/>
              <a:buNone/>
            </a:pPr>
            <a:r>
              <a:rPr b="1" lang="en-CA" sz="1000">
                <a:solidFill>
                  <a:srgbClr val="4F6128"/>
                </a:solidFill>
                <a:latin typeface="Calibri"/>
                <a:ea typeface="Calibri"/>
                <a:cs typeface="Calibri"/>
                <a:sym typeface="Calibri"/>
              </a:rPr>
              <a:t>VEHICLE RECOVERY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Hi-lift Jack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Tow straps - 2 or more, 2 inch width or wider, 20 foot or longer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Tree saver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Come-along (one or more)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D-rings/Shackles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Shovel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Chainsaw and bar oil, 2 cycle engine oil, spare chain (can be handy in recover situations, as well as for trail clearing on wooded trails)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Winch Kit: tree strap, hi-lift jack, snatch block, pickle fork, shackle, gloves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Pull pal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Snow tire chains (if tires don’t cut it) </a:t>
            </a:r>
            <a:endParaRPr/>
          </a:p>
          <a:p>
            <a:pPr indent="0" lvl="0" marL="0" marR="0" rtl="0" algn="l">
              <a:spcBef>
                <a:spcPts val="140"/>
              </a:spcBef>
              <a:spcAft>
                <a:spcPts val="0"/>
              </a:spcAft>
              <a:buClr>
                <a:schemeClr val="dk1"/>
              </a:buClr>
              <a:buSzPts val="700"/>
              <a:buFont typeface="Arial"/>
              <a:buNone/>
            </a:pPr>
            <a:r>
              <a:rPr lang="en-CA" sz="700">
                <a:solidFill>
                  <a:schemeClr val="dk1"/>
                </a:solidFill>
                <a:latin typeface="Calibri"/>
                <a:ea typeface="Calibri"/>
                <a:cs typeface="Calibri"/>
                <a:sym typeface="Calibri"/>
              </a:rPr>
              <a:t> </a:t>
            </a:r>
            <a:endParaRPr/>
          </a:p>
          <a:p>
            <a:pPr indent="0" lvl="0" marL="0" marR="0" rtl="0" algn="l">
              <a:spcBef>
                <a:spcPts val="200"/>
              </a:spcBef>
              <a:spcAft>
                <a:spcPts val="0"/>
              </a:spcAft>
              <a:buClr>
                <a:srgbClr val="4F6128"/>
              </a:buClr>
              <a:buSzPts val="1000"/>
              <a:buFont typeface="Arial"/>
              <a:buNone/>
            </a:pPr>
            <a:r>
              <a:rPr b="1" lang="en-CA" sz="1000">
                <a:solidFill>
                  <a:srgbClr val="4F6128"/>
                </a:solidFill>
                <a:latin typeface="Calibri"/>
                <a:ea typeface="Calibri"/>
                <a:cs typeface="Calibri"/>
                <a:sym typeface="Calibri"/>
              </a:rPr>
              <a:t>BASIC TOOLS </a:t>
            </a:r>
            <a:endParaRPr/>
          </a:p>
          <a:p>
            <a:pPr indent="0" lvl="0" marL="0" marR="0" rtl="0" algn="l">
              <a:spcBef>
                <a:spcPts val="180"/>
              </a:spcBef>
              <a:spcAft>
                <a:spcPts val="0"/>
              </a:spcAft>
              <a:buClr>
                <a:schemeClr val="dk1"/>
              </a:buClr>
              <a:buSzPts val="900"/>
              <a:buFont typeface="Arial"/>
              <a:buNone/>
            </a:pPr>
            <a:r>
              <a:rPr lang="en-CA" sz="900">
                <a:solidFill>
                  <a:schemeClr val="dk1"/>
                </a:solidFill>
                <a:latin typeface="Calibri"/>
                <a:ea typeface="Calibri"/>
                <a:cs typeface="Calibri"/>
                <a:sym typeface="Calibri"/>
              </a:rPr>
              <a:t>Basic tools are the versatile, essential tool sets that consist of a variety of sizes and combinations  of commonly used tools such as socket sets, wrench sets, Allen wrenches, Torx sets and screw drivers. Your tool sets should cover the variety of sizes found in your vehicle. Regardless  of whether your vehicle is American made or an import 4x4, when it comes to socket sets and wrenches, it’s sometimes wise to carry standard and metric socket since sometimes there are a mix of both standard and metric on custom vehicles not to mention helping a fellow 4wheeler. </a:t>
            </a:r>
            <a:endParaRPr/>
          </a:p>
          <a:p>
            <a:pPr indent="0" lvl="0" marL="0" marR="0" rtl="0" algn="l">
              <a:spcBef>
                <a:spcPts val="140"/>
              </a:spcBef>
              <a:spcAft>
                <a:spcPts val="0"/>
              </a:spcAft>
              <a:buClr>
                <a:schemeClr val="dk1"/>
              </a:buClr>
              <a:buSzPts val="700"/>
              <a:buFont typeface="Arial"/>
              <a:buNone/>
            </a:pPr>
            <a:r>
              <a:rPr lang="en-CA" sz="700">
                <a:solidFill>
                  <a:schemeClr val="dk1"/>
                </a:solidFill>
                <a:latin typeface="Calibri"/>
                <a:ea typeface="Calibri"/>
                <a:cs typeface="Calibri"/>
                <a:sym typeface="Calibri"/>
              </a:rPr>
              <a:t>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Complete Socket Set with SAE (standard) and Metric with 3/8” and 1/2” drives.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Deep and standard sockets.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Crescent, open end combination box wrenches SAE (standard) and Metric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Allen Wrenches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Torx sockets (especially if you own a Jeep)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Standard &amp; Phillips screwdrivers, large, medium, small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a:t>
            </a:r>
            <a:endParaRPr/>
          </a:p>
          <a:p>
            <a:pPr indent="0" lvl="0" marL="0" marR="0" rtl="0" algn="l">
              <a:spcBef>
                <a:spcPts val="200"/>
              </a:spcBef>
              <a:spcAft>
                <a:spcPts val="0"/>
              </a:spcAft>
              <a:buClr>
                <a:srgbClr val="4F6128"/>
              </a:buClr>
              <a:buSzPts val="1000"/>
              <a:buFont typeface="Arial"/>
              <a:buNone/>
            </a:pPr>
            <a:r>
              <a:rPr b="1" lang="en-CA" sz="1000">
                <a:solidFill>
                  <a:srgbClr val="4F6128"/>
                </a:solidFill>
                <a:latin typeface="Calibri"/>
                <a:ea typeface="Calibri"/>
                <a:cs typeface="Calibri"/>
                <a:sym typeface="Calibri"/>
              </a:rPr>
              <a:t>VERSATILE TOOLS </a:t>
            </a:r>
            <a:r>
              <a:rPr b="1" lang="en-CA" sz="900">
                <a:solidFill>
                  <a:srgbClr val="4F6128"/>
                </a:solidFill>
                <a:latin typeface="Calibri"/>
                <a:ea typeface="Calibri"/>
                <a:cs typeface="Calibri"/>
                <a:sym typeface="Calibri"/>
              </a:rPr>
              <a:t>– Versatile tools are those that have many uses.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Large Hammer (a.k.a. the “BFH”)                                 • Pliers (various sizes)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Needle Nose Pliers                                                          • Vice Grips, various sizes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Large channel-lock Pliers                                               • Utility knife or razor blades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Magnet                                                                               • Crescent wrenches (medium &amp; large)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Pipe wrenches - having 2 medium of these can be useful for tie-rods. </a:t>
            </a:r>
            <a:endParaRPr/>
          </a:p>
          <a:p>
            <a:pPr indent="0" lvl="0" marL="0" marR="0" rtl="0" algn="l">
              <a:spcBef>
                <a:spcPts val="160"/>
              </a:spcBef>
              <a:spcAft>
                <a:spcPts val="0"/>
              </a:spcAft>
              <a:buClr>
                <a:schemeClr val="dk1"/>
              </a:buClr>
              <a:buSzPts val="800"/>
              <a:buFont typeface="Arial"/>
              <a:buNone/>
            </a:pPr>
            <a:r>
              <a:rPr lang="en-CA" sz="800">
                <a:solidFill>
                  <a:schemeClr val="dk1"/>
                </a:solidFill>
                <a:latin typeface="Calibri"/>
                <a:ea typeface="Calibri"/>
                <a:cs typeface="Calibri"/>
                <a:sym typeface="Calibri"/>
              </a:rPr>
              <a:t>• A BIG pry bar or length of strong metal pipe, inside diameter of pipe large enough to slip over a wrench or socket drive for extra leverage. </a:t>
            </a:r>
            <a:endParaRPr/>
          </a:p>
        </p:txBody>
      </p:sp>
      <p:sp>
        <p:nvSpPr>
          <p:cNvPr id="164" name="Google Shape;164;p8"/>
          <p:cNvSpPr txBox="1"/>
          <p:nvPr/>
        </p:nvSpPr>
        <p:spPr>
          <a:xfrm>
            <a:off x="4572000" y="0"/>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800">
                <a:solidFill>
                  <a:schemeClr val="dk1"/>
                </a:solidFill>
                <a:latin typeface="Calibri"/>
                <a:ea typeface="Calibri"/>
                <a:cs typeface="Calibri"/>
                <a:sym typeface="Calibri"/>
              </a:rPr>
              <a:t>BEYOND THE BASIC – Off-road Checklist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nvSpPr>
        <p:spPr>
          <a:xfrm>
            <a:off x="72008" y="333878"/>
            <a:ext cx="4499992" cy="56246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200">
                <a:solidFill>
                  <a:schemeClr val="dk1"/>
                </a:solidFill>
                <a:latin typeface="Calibri"/>
                <a:ea typeface="Calibri"/>
                <a:cs typeface="Calibri"/>
                <a:sym typeface="Calibri"/>
              </a:rPr>
              <a:t>S</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CA" sz="1200">
                <a:solidFill>
                  <a:srgbClr val="4F6128"/>
                </a:solidFill>
                <a:latin typeface="Calibri"/>
                <a:ea typeface="Calibri"/>
                <a:cs typeface="Calibri"/>
                <a:sym typeface="Calibri"/>
              </a:rPr>
              <a:t>SPECIALTY TOOLS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Snap ring pliers                                               • Locking Hub Socket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Air Pressure Gauge                                         • Portable air pump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Jumper cables </a:t>
            </a:r>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b="1" lang="en-CA" sz="1100">
                <a:solidFill>
                  <a:srgbClr val="4F6128"/>
                </a:solidFill>
                <a:latin typeface="Calibri"/>
                <a:ea typeface="Calibri"/>
                <a:cs typeface="Calibri"/>
                <a:sym typeface="Calibri"/>
              </a:rPr>
              <a:t>ADDITIONAL ITEMS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Duct Tape                                                         • Bailing wire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Ratchet Straps                                                   • Rope lengths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Super glue                                                        • Epoxy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Tie wraps                                                          • Rags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Work Gloves, leather                                     • Bungee cords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Wood blocks - Useful as chock blocks, jacking platforms, ramps, suspension supports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(for broken torsion bars) </a:t>
            </a:r>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b="1" lang="en-CA" sz="1100">
                <a:solidFill>
                  <a:srgbClr val="4F6128"/>
                </a:solidFill>
                <a:latin typeface="Calibri"/>
                <a:ea typeface="Calibri"/>
                <a:cs typeface="Calibri"/>
                <a:sym typeface="Calibri"/>
              </a:rPr>
              <a:t>FOR THE VEHICLE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Engine Oil                                                         • Brake Fluid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Power steering fluid                                       • Automatic transmission fluid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Coolant or Water                                            • Bearing Grease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WD-40                                                               • Starter Fluid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Extra gas                                                           • Funnel, siphon hose </a:t>
            </a:r>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b="1" lang="en-CA" sz="1050">
                <a:solidFill>
                  <a:srgbClr val="4F6128"/>
                </a:solidFill>
                <a:latin typeface="Calibri"/>
                <a:ea typeface="Calibri"/>
                <a:cs typeface="Calibri"/>
                <a:sym typeface="Calibri"/>
              </a:rPr>
              <a:t>SPARE PARTS / REPAIR ITEMS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 Lug Wrench                                                     • Extra Fan / serpentine belts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Hoses, fuel line, coolant hoses                    • Spare Tire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Tire repair kits, plugs                                     • Cotter pins / keys - various sizes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Valve stems, Valve stem remover               • Nuts &amp; bolts assorted standard and metric sizes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RTV or Hylomar HPF – form-a-gasket         • Radiator stop leak – silver flakes in tube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Spare Hub (and hub fuses if applicable).   • Electric fuel pump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Coil / electronic ignition                                • Spare Drive Shaft (rear and front)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Extra spark plug wire                                     • Spare parts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(size of longest wire)</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Spare Universal Joints (U-joints for drive shaft &amp; axles) </a:t>
            </a:r>
            <a:endParaRPr/>
          </a:p>
          <a:p>
            <a:pPr indent="0" lvl="0" marL="0" marR="0" rtl="0" algn="l">
              <a:spcBef>
                <a:spcPts val="0"/>
              </a:spcBef>
              <a:spcAft>
                <a:spcPts val="0"/>
              </a:spcAft>
              <a:buNone/>
            </a:pPr>
            <a:r>
              <a:rPr lang="en-CA" sz="900">
                <a:solidFill>
                  <a:schemeClr val="dk1"/>
                </a:solidFill>
                <a:latin typeface="Calibri"/>
                <a:ea typeface="Calibri"/>
                <a:cs typeface="Calibri"/>
                <a:sym typeface="Calibri"/>
              </a:rPr>
              <a:t>• Extra Lug nuts, tire star wrench or lug key with key socket </a:t>
            </a:r>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en-CA" sz="105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70" name="Google Shape;170;p9"/>
          <p:cNvSpPr txBox="1"/>
          <p:nvPr/>
        </p:nvSpPr>
        <p:spPr>
          <a:xfrm>
            <a:off x="0" y="1222"/>
            <a:ext cx="4572000" cy="523220"/>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0" sz="2800" u="none" cap="none" strike="noStrike">
              <a:solidFill>
                <a:schemeClr val="dk1"/>
              </a:solidFill>
              <a:latin typeface="Courier New"/>
              <a:ea typeface="Courier New"/>
              <a:cs typeface="Courier New"/>
              <a:sym typeface="Courier New"/>
            </a:endParaRPr>
          </a:p>
        </p:txBody>
      </p:sp>
      <p:sp>
        <p:nvSpPr>
          <p:cNvPr id="171" name="Google Shape;171;p9"/>
          <p:cNvSpPr txBox="1"/>
          <p:nvPr/>
        </p:nvSpPr>
        <p:spPr>
          <a:xfrm>
            <a:off x="0" y="5446446"/>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pic>
        <p:nvPicPr>
          <p:cNvPr descr="C:\Users\Angie\Desktop\pics to file\Facebook 2015\DSCN7664.jpg" id="172" name="Google Shape;172;p9"/>
          <p:cNvPicPr preferRelativeResize="0"/>
          <p:nvPr/>
        </p:nvPicPr>
        <p:blipFill rotWithShape="1">
          <a:blip r:embed="rId3">
            <a:alphaModFix/>
          </a:blip>
          <a:srcRect b="0" l="0" r="0" t="0"/>
          <a:stretch/>
        </p:blipFill>
        <p:spPr>
          <a:xfrm>
            <a:off x="0" y="5640022"/>
            <a:ext cx="4572000" cy="1524000"/>
          </a:xfrm>
          <a:prstGeom prst="rect">
            <a:avLst/>
          </a:prstGeom>
          <a:noFill/>
          <a:ln>
            <a:noFill/>
          </a:ln>
        </p:spPr>
      </p:pic>
      <p:sp>
        <p:nvSpPr>
          <p:cNvPr id="173" name="Google Shape;173;p9"/>
          <p:cNvSpPr txBox="1"/>
          <p:nvPr/>
        </p:nvSpPr>
        <p:spPr>
          <a:xfrm>
            <a:off x="4572000" y="404664"/>
            <a:ext cx="4499992" cy="3888432"/>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marR="0" rtl="0" algn="l">
              <a:spcBef>
                <a:spcPts val="0"/>
              </a:spcBef>
              <a:spcAft>
                <a:spcPts val="0"/>
              </a:spcAft>
              <a:buClr>
                <a:srgbClr val="4F6128"/>
              </a:buClr>
              <a:buSzPct val="100000"/>
              <a:buFont typeface="Arial"/>
              <a:buChar char="•"/>
            </a:pPr>
            <a:r>
              <a:rPr b="1" lang="en-CA" sz="1300">
                <a:solidFill>
                  <a:srgbClr val="4F6128"/>
                </a:solidFill>
                <a:latin typeface="Calibri"/>
                <a:ea typeface="Calibri"/>
                <a:cs typeface="Calibri"/>
                <a:sym typeface="Calibri"/>
              </a:rPr>
              <a:t>ELECTRONICS REPAIR KIT </a:t>
            </a:r>
            <a:r>
              <a:rPr b="1" lang="en-CA" sz="1200">
                <a:solidFill>
                  <a:schemeClr val="dk1"/>
                </a:solidFill>
                <a:latin typeface="Calibri"/>
                <a:ea typeface="Calibri"/>
                <a:cs typeface="Calibri"/>
                <a:sym typeface="Calibri"/>
              </a:rPr>
              <a:t> </a:t>
            </a:r>
            <a:endParaRPr/>
          </a:p>
          <a:p>
            <a:pPr indent="-342900" lvl="0" marL="342900" marR="0" rtl="0" algn="l">
              <a:spcBef>
                <a:spcPts val="170"/>
              </a:spcBef>
              <a:spcAft>
                <a:spcPts val="0"/>
              </a:spcAft>
              <a:buClr>
                <a:schemeClr val="dk1"/>
              </a:buClr>
              <a:buSzPct val="100000"/>
              <a:buFont typeface="Arial"/>
              <a:buChar char="•"/>
            </a:pPr>
            <a:r>
              <a:rPr b="1" lang="en-CA" sz="1000">
                <a:solidFill>
                  <a:schemeClr val="dk1"/>
                </a:solidFill>
                <a:latin typeface="Calibri"/>
                <a:ea typeface="Calibri"/>
                <a:cs typeface="Calibri"/>
                <a:sym typeface="Calibri"/>
              </a:rPr>
              <a:t> </a:t>
            </a:r>
            <a:endParaRPr/>
          </a:p>
          <a:p>
            <a:pPr indent="-342900" lvl="0" marL="342900" marR="0" rtl="0" algn="l">
              <a:spcBef>
                <a:spcPts val="187"/>
              </a:spcBef>
              <a:spcAft>
                <a:spcPts val="0"/>
              </a:spcAft>
              <a:buClr>
                <a:schemeClr val="dk1"/>
              </a:buClr>
              <a:buSzPct val="100000"/>
              <a:buFont typeface="Arial"/>
              <a:buChar char="•"/>
            </a:pPr>
            <a:r>
              <a:rPr lang="en-CA" sz="1100">
                <a:solidFill>
                  <a:schemeClr val="dk1"/>
                </a:solidFill>
                <a:latin typeface="Calibri"/>
                <a:ea typeface="Calibri"/>
                <a:cs typeface="Calibri"/>
                <a:sym typeface="Calibri"/>
              </a:rPr>
              <a:t>• Multimeter </a:t>
            </a:r>
            <a:endParaRPr/>
          </a:p>
          <a:p>
            <a:pPr indent="-342900" lvl="0" marL="342900" marR="0" rtl="0" algn="l">
              <a:spcBef>
                <a:spcPts val="187"/>
              </a:spcBef>
              <a:spcAft>
                <a:spcPts val="0"/>
              </a:spcAft>
              <a:buClr>
                <a:schemeClr val="dk1"/>
              </a:buClr>
              <a:buSzPct val="100000"/>
              <a:buFont typeface="Arial"/>
              <a:buChar char="•"/>
            </a:pPr>
            <a:r>
              <a:rPr lang="en-CA" sz="1100">
                <a:solidFill>
                  <a:schemeClr val="dk1"/>
                </a:solidFill>
                <a:latin typeface="Calibri"/>
                <a:ea typeface="Calibri"/>
                <a:cs typeface="Calibri"/>
                <a:sym typeface="Calibri"/>
              </a:rPr>
              <a:t>• Wire cutters / wire crimpers / wire strippers (multi-tool) </a:t>
            </a:r>
            <a:endParaRPr/>
          </a:p>
          <a:p>
            <a:pPr indent="-342900" lvl="0" marL="342900" marR="0" rtl="0" algn="l">
              <a:spcBef>
                <a:spcPts val="187"/>
              </a:spcBef>
              <a:spcAft>
                <a:spcPts val="0"/>
              </a:spcAft>
              <a:buClr>
                <a:schemeClr val="dk1"/>
              </a:buClr>
              <a:buSzPct val="100000"/>
              <a:buFont typeface="Arial"/>
              <a:buChar char="•"/>
            </a:pPr>
            <a:r>
              <a:rPr lang="en-CA" sz="1100">
                <a:solidFill>
                  <a:schemeClr val="dk1"/>
                </a:solidFill>
                <a:latin typeface="Calibri"/>
                <a:ea typeface="Calibri"/>
                <a:cs typeface="Calibri"/>
                <a:sym typeface="Calibri"/>
              </a:rPr>
              <a:t>• Spare fuses of all sizes and types used in your vehicle </a:t>
            </a:r>
            <a:endParaRPr/>
          </a:p>
          <a:p>
            <a:pPr indent="-342900" lvl="0" marL="342900" marR="0" rtl="0" algn="l">
              <a:spcBef>
                <a:spcPts val="187"/>
              </a:spcBef>
              <a:spcAft>
                <a:spcPts val="0"/>
              </a:spcAft>
              <a:buClr>
                <a:schemeClr val="dk1"/>
              </a:buClr>
              <a:buSzPct val="100000"/>
              <a:buFont typeface="Arial"/>
              <a:buChar char="•"/>
            </a:pPr>
            <a:r>
              <a:rPr lang="en-CA" sz="1100">
                <a:solidFill>
                  <a:schemeClr val="dk1"/>
                </a:solidFill>
                <a:latin typeface="Calibri"/>
                <a:ea typeface="Calibri"/>
                <a:cs typeface="Calibri"/>
                <a:sym typeface="Calibri"/>
              </a:rPr>
              <a:t>• Electrical tape </a:t>
            </a:r>
            <a:endParaRPr/>
          </a:p>
          <a:p>
            <a:pPr indent="-342900" lvl="0" marL="342900" marR="0" rtl="0" algn="l">
              <a:spcBef>
                <a:spcPts val="187"/>
              </a:spcBef>
              <a:spcAft>
                <a:spcPts val="0"/>
              </a:spcAft>
              <a:buClr>
                <a:schemeClr val="dk1"/>
              </a:buClr>
              <a:buSzPct val="100000"/>
              <a:buFont typeface="Arial"/>
              <a:buChar char="•"/>
            </a:pPr>
            <a:r>
              <a:rPr lang="en-CA" sz="1100">
                <a:solidFill>
                  <a:schemeClr val="dk1"/>
                </a:solidFill>
                <a:latin typeface="Calibri"/>
                <a:ea typeface="Calibri"/>
                <a:cs typeface="Calibri"/>
                <a:sym typeface="Calibri"/>
              </a:rPr>
              <a:t>• Spare wire – lengths of various gauges </a:t>
            </a:r>
            <a:endParaRPr/>
          </a:p>
          <a:p>
            <a:pPr indent="-342900" lvl="0" marL="342900" marR="0" rtl="0" algn="l">
              <a:spcBef>
                <a:spcPts val="187"/>
              </a:spcBef>
              <a:spcAft>
                <a:spcPts val="0"/>
              </a:spcAft>
              <a:buClr>
                <a:schemeClr val="dk1"/>
              </a:buClr>
              <a:buSzPct val="100000"/>
              <a:buFont typeface="Arial"/>
              <a:buChar char="•"/>
            </a:pPr>
            <a:r>
              <a:rPr lang="en-CA" sz="1100">
                <a:solidFill>
                  <a:schemeClr val="dk1"/>
                </a:solidFill>
                <a:latin typeface="Calibri"/>
                <a:ea typeface="Calibri"/>
                <a:cs typeface="Calibri"/>
                <a:sym typeface="Calibri"/>
              </a:rPr>
              <a:t>• Spare switches </a:t>
            </a:r>
            <a:endParaRPr/>
          </a:p>
          <a:p>
            <a:pPr indent="-342900" lvl="0" marL="342900" marR="0" rtl="0" algn="l">
              <a:spcBef>
                <a:spcPts val="187"/>
              </a:spcBef>
              <a:spcAft>
                <a:spcPts val="0"/>
              </a:spcAft>
              <a:buClr>
                <a:schemeClr val="dk1"/>
              </a:buClr>
              <a:buSzPct val="100000"/>
              <a:buFont typeface="Arial"/>
              <a:buChar char="•"/>
            </a:pPr>
            <a:r>
              <a:rPr lang="en-CA" sz="1100">
                <a:solidFill>
                  <a:schemeClr val="dk1"/>
                </a:solidFill>
                <a:latin typeface="Calibri"/>
                <a:ea typeface="Calibri"/>
                <a:cs typeface="Calibri"/>
                <a:sym typeface="Calibri"/>
              </a:rPr>
              <a:t>• Spare relay, if you use relays </a:t>
            </a:r>
            <a:endParaRPr/>
          </a:p>
          <a:p>
            <a:pPr indent="-342900" lvl="0" marL="342900" marR="0" rtl="0" algn="l">
              <a:spcBef>
                <a:spcPts val="187"/>
              </a:spcBef>
              <a:spcAft>
                <a:spcPts val="0"/>
              </a:spcAft>
              <a:buClr>
                <a:schemeClr val="dk1"/>
              </a:buClr>
              <a:buSzPct val="100000"/>
              <a:buFont typeface="Arial"/>
              <a:buChar char="•"/>
            </a:pPr>
            <a:r>
              <a:rPr lang="en-CA" sz="1100">
                <a:solidFill>
                  <a:schemeClr val="dk1"/>
                </a:solidFill>
                <a:latin typeface="Calibri"/>
                <a:ea typeface="Calibri"/>
                <a:cs typeface="Calibri"/>
                <a:sym typeface="Calibri"/>
              </a:rPr>
              <a:t>• Crimp on terminals (male and female, various gauges and types) </a:t>
            </a:r>
            <a:endParaRPr/>
          </a:p>
          <a:p>
            <a:pPr indent="-342900" lvl="0" marL="342900" marR="0" rtl="0" algn="l">
              <a:spcBef>
                <a:spcPts val="187"/>
              </a:spcBef>
              <a:spcAft>
                <a:spcPts val="0"/>
              </a:spcAft>
              <a:buClr>
                <a:schemeClr val="dk1"/>
              </a:buClr>
              <a:buSzPct val="100000"/>
              <a:buFont typeface="Arial"/>
              <a:buChar char="•"/>
            </a:pPr>
            <a:r>
              <a:rPr lang="en-CA" sz="1100">
                <a:solidFill>
                  <a:schemeClr val="dk1"/>
                </a:solidFill>
                <a:latin typeface="Calibri"/>
                <a:ea typeface="Calibri"/>
                <a:cs typeface="Calibri"/>
                <a:sym typeface="Calibri"/>
              </a:rPr>
              <a:t>• Small pocket sized needle point blow torch (handy for soldering wire) </a:t>
            </a:r>
            <a:endParaRPr/>
          </a:p>
          <a:p>
            <a:pPr indent="-342900" lvl="0" marL="342900" marR="0" rtl="0" algn="l">
              <a:spcBef>
                <a:spcPts val="187"/>
              </a:spcBef>
              <a:spcAft>
                <a:spcPts val="0"/>
              </a:spcAft>
              <a:buClr>
                <a:schemeClr val="dk1"/>
              </a:buClr>
              <a:buSzPct val="100000"/>
              <a:buFont typeface="Arial"/>
              <a:buChar char="•"/>
            </a:pPr>
            <a:r>
              <a:rPr lang="en-CA" sz="1100">
                <a:solidFill>
                  <a:schemeClr val="dk1"/>
                </a:solidFill>
                <a:latin typeface="Calibri"/>
                <a:ea typeface="Calibri"/>
                <a:cs typeface="Calibri"/>
                <a:sym typeface="Calibri"/>
              </a:rPr>
              <a:t>• Flux core solder for repairs </a:t>
            </a:r>
            <a:endParaRPr/>
          </a:p>
          <a:p>
            <a:pPr indent="-342900" lvl="0" marL="342900" marR="0" rtl="0" algn="l">
              <a:spcBef>
                <a:spcPts val="187"/>
              </a:spcBef>
              <a:spcAft>
                <a:spcPts val="0"/>
              </a:spcAft>
              <a:buClr>
                <a:schemeClr val="dk1"/>
              </a:buClr>
              <a:buSzPct val="100000"/>
              <a:buFont typeface="Arial"/>
              <a:buChar char="•"/>
            </a:pPr>
            <a:r>
              <a:rPr lang="en-CA" sz="1100">
                <a:solidFill>
                  <a:schemeClr val="dk1"/>
                </a:solidFill>
                <a:latin typeface="Calibri"/>
                <a:ea typeface="Calibri"/>
                <a:cs typeface="Calibri"/>
                <a:sym typeface="Calibri"/>
              </a:rPr>
              <a:t>• Wiring Diagram of your vehicle </a:t>
            </a:r>
            <a:endParaRPr/>
          </a:p>
          <a:p>
            <a:pPr indent="-288925" lvl="0" marL="342900" marR="0" rtl="0" algn="l">
              <a:spcBef>
                <a:spcPts val="170"/>
              </a:spcBef>
              <a:spcAft>
                <a:spcPts val="0"/>
              </a:spcAft>
              <a:buClr>
                <a:schemeClr val="dk1"/>
              </a:buClr>
              <a:buSzPct val="100000"/>
              <a:buFont typeface="Arial"/>
              <a:buNone/>
            </a:pPr>
            <a:r>
              <a:t/>
            </a:r>
            <a:endParaRPr b="1" sz="1000">
              <a:solidFill>
                <a:schemeClr val="dk1"/>
              </a:solidFill>
              <a:latin typeface="Calibri"/>
              <a:ea typeface="Calibri"/>
              <a:cs typeface="Calibri"/>
              <a:sym typeface="Calibri"/>
            </a:endParaRPr>
          </a:p>
          <a:p>
            <a:pPr indent="-342900" lvl="0" marL="342900" marR="0" rtl="0" algn="l">
              <a:spcBef>
                <a:spcPts val="221"/>
              </a:spcBef>
              <a:spcAft>
                <a:spcPts val="0"/>
              </a:spcAft>
              <a:buClr>
                <a:srgbClr val="4F6128"/>
              </a:buClr>
              <a:buSzPct val="100000"/>
              <a:buFont typeface="Arial"/>
              <a:buChar char="•"/>
            </a:pPr>
            <a:r>
              <a:rPr b="1" lang="en-CA" sz="1300">
                <a:solidFill>
                  <a:srgbClr val="4F6128"/>
                </a:solidFill>
                <a:latin typeface="Calibri"/>
                <a:ea typeface="Calibri"/>
                <a:cs typeface="Calibri"/>
                <a:sym typeface="Calibri"/>
              </a:rPr>
              <a:t>EXPANDED LIST </a:t>
            </a:r>
            <a:endParaRPr/>
          </a:p>
          <a:p>
            <a:pPr indent="-342900" lvl="0" marL="342900" marR="0" rtl="0" algn="l">
              <a:spcBef>
                <a:spcPts val="204"/>
              </a:spcBef>
              <a:spcAft>
                <a:spcPts val="0"/>
              </a:spcAft>
              <a:buClr>
                <a:schemeClr val="dk1"/>
              </a:buClr>
              <a:buSzPct val="100000"/>
              <a:buFont typeface="Arial"/>
              <a:buChar char="•"/>
            </a:pPr>
            <a:r>
              <a:rPr b="1" lang="en-CA" sz="1200">
                <a:solidFill>
                  <a:schemeClr val="dk1"/>
                </a:solidFill>
                <a:latin typeface="Calibri"/>
                <a:ea typeface="Calibri"/>
                <a:cs typeface="Calibri"/>
                <a:sym typeface="Calibri"/>
              </a:rPr>
              <a:t> The Expanded list includes items for the extreme wheeler with tools and gadgets that you may want to consider if you are serious about off-roading. </a:t>
            </a:r>
            <a:endParaRPr/>
          </a:p>
          <a:p>
            <a:pPr indent="-342900" lvl="0" marL="342900" marR="0" rtl="0" algn="l">
              <a:spcBef>
                <a:spcPts val="170"/>
              </a:spcBef>
              <a:spcAft>
                <a:spcPts val="0"/>
              </a:spcAft>
              <a:buClr>
                <a:schemeClr val="dk1"/>
              </a:buClr>
              <a:buSzPct val="100000"/>
              <a:buFont typeface="Arial"/>
              <a:buChar char="•"/>
            </a:pPr>
            <a:r>
              <a:rPr b="1" lang="en-CA" sz="1000">
                <a:solidFill>
                  <a:schemeClr val="dk1"/>
                </a:solidFill>
                <a:latin typeface="Calibri"/>
                <a:ea typeface="Calibri"/>
                <a:cs typeface="Calibri"/>
                <a:sym typeface="Calibri"/>
              </a:rPr>
              <a:t> </a:t>
            </a:r>
            <a:endParaRPr/>
          </a:p>
          <a:p>
            <a:pPr indent="-342900" lvl="0" marL="342900" marR="0" rtl="0" algn="l">
              <a:spcBef>
                <a:spcPts val="170"/>
              </a:spcBef>
              <a:spcAft>
                <a:spcPts val="0"/>
              </a:spcAft>
              <a:buClr>
                <a:schemeClr val="dk1"/>
              </a:buClr>
              <a:buSzPct val="100000"/>
              <a:buFont typeface="Arial"/>
              <a:buChar char="•"/>
            </a:pPr>
            <a:r>
              <a:rPr lang="en-CA" sz="1000">
                <a:solidFill>
                  <a:schemeClr val="dk1"/>
                </a:solidFill>
                <a:latin typeface="Calibri"/>
                <a:ea typeface="Calibri"/>
                <a:cs typeface="Calibri"/>
                <a:sym typeface="Calibri"/>
              </a:rPr>
              <a:t>• Winch and Winch Accessories </a:t>
            </a:r>
            <a:endParaRPr/>
          </a:p>
          <a:p>
            <a:pPr indent="-342900" lvl="0" marL="342900" marR="0" rtl="0" algn="l">
              <a:spcBef>
                <a:spcPts val="170"/>
              </a:spcBef>
              <a:spcAft>
                <a:spcPts val="0"/>
              </a:spcAft>
              <a:buClr>
                <a:schemeClr val="dk1"/>
              </a:buClr>
              <a:buSzPct val="100000"/>
              <a:buFont typeface="Arial"/>
              <a:buChar char="•"/>
            </a:pPr>
            <a:r>
              <a:rPr lang="en-CA" sz="1000">
                <a:solidFill>
                  <a:schemeClr val="dk1"/>
                </a:solidFill>
                <a:latin typeface="Calibri"/>
                <a:ea typeface="Calibri"/>
                <a:cs typeface="Calibri"/>
                <a:sym typeface="Calibri"/>
              </a:rPr>
              <a:t>• Onboard Welder, welding supplies and welding gear </a:t>
            </a:r>
            <a:endParaRPr/>
          </a:p>
          <a:p>
            <a:pPr indent="-342900" lvl="0" marL="342900" marR="0" rtl="0" algn="l">
              <a:spcBef>
                <a:spcPts val="170"/>
              </a:spcBef>
              <a:spcAft>
                <a:spcPts val="0"/>
              </a:spcAft>
              <a:buClr>
                <a:schemeClr val="dk1"/>
              </a:buClr>
              <a:buSzPct val="100000"/>
              <a:buFont typeface="Arial"/>
              <a:buChar char="•"/>
            </a:pPr>
            <a:r>
              <a:rPr lang="en-CA" sz="1000">
                <a:solidFill>
                  <a:schemeClr val="dk1"/>
                </a:solidFill>
                <a:latin typeface="Calibri"/>
                <a:ea typeface="Calibri"/>
                <a:cs typeface="Calibri"/>
                <a:sym typeface="Calibri"/>
              </a:rPr>
              <a:t>• Onboard Air </a:t>
            </a:r>
            <a:endParaRPr/>
          </a:p>
          <a:p>
            <a:pPr indent="-342900" lvl="0" marL="342900" marR="0" rtl="0" algn="l">
              <a:spcBef>
                <a:spcPts val="170"/>
              </a:spcBef>
              <a:spcAft>
                <a:spcPts val="0"/>
              </a:spcAft>
              <a:buClr>
                <a:schemeClr val="dk1"/>
              </a:buClr>
              <a:buSzPct val="100000"/>
              <a:buFont typeface="Arial"/>
              <a:buChar char="•"/>
            </a:pPr>
            <a:r>
              <a:rPr lang="en-CA" sz="1000">
                <a:solidFill>
                  <a:schemeClr val="dk1"/>
                </a:solidFill>
                <a:latin typeface="Calibri"/>
                <a:ea typeface="Calibri"/>
                <a:cs typeface="Calibri"/>
                <a:sym typeface="Calibri"/>
              </a:rPr>
              <a:t>• Spare axle shafts (rear left &amp; right, front left &amp; right) </a:t>
            </a:r>
            <a:endParaRPr/>
          </a:p>
          <a:p>
            <a:pPr indent="-342900" lvl="0" marL="342900" marR="0" rtl="0" algn="l">
              <a:spcBef>
                <a:spcPts val="170"/>
              </a:spcBef>
              <a:spcAft>
                <a:spcPts val="0"/>
              </a:spcAft>
              <a:buClr>
                <a:schemeClr val="dk1"/>
              </a:buClr>
              <a:buSzPct val="100000"/>
              <a:buFont typeface="Arial"/>
              <a:buChar char="•"/>
            </a:pPr>
            <a:r>
              <a:rPr lang="en-CA" sz="1000">
                <a:solidFill>
                  <a:schemeClr val="dk1"/>
                </a:solidFill>
                <a:latin typeface="Calibri"/>
                <a:ea typeface="Calibri"/>
                <a:cs typeface="Calibri"/>
                <a:sym typeface="Calibri"/>
              </a:rPr>
              <a:t>• Spare tie rod assemblies (tie rod, drag link, ball joints, ball joint nuts and cotter pins) </a:t>
            </a:r>
            <a:endParaRPr/>
          </a:p>
          <a:p>
            <a:pPr indent="-342900" lvl="0" marL="342900" marR="0" rtl="0" algn="l">
              <a:spcBef>
                <a:spcPts val="170"/>
              </a:spcBef>
              <a:spcAft>
                <a:spcPts val="0"/>
              </a:spcAft>
              <a:buClr>
                <a:schemeClr val="dk1"/>
              </a:buClr>
              <a:buSzPct val="100000"/>
              <a:buFont typeface="Arial"/>
              <a:buChar char="•"/>
            </a:pPr>
            <a:r>
              <a:rPr lang="en-CA" sz="1000">
                <a:solidFill>
                  <a:schemeClr val="dk1"/>
                </a:solidFill>
                <a:latin typeface="Calibri"/>
                <a:ea typeface="Calibri"/>
                <a:cs typeface="Calibri"/>
                <a:sym typeface="Calibri"/>
              </a:rPr>
              <a:t>• Spare Idler Arm </a:t>
            </a:r>
            <a:endParaRPr/>
          </a:p>
          <a:p>
            <a:pPr indent="-342900" lvl="0" marL="342900" marR="0" rtl="0" algn="l">
              <a:spcBef>
                <a:spcPts val="170"/>
              </a:spcBef>
              <a:spcAft>
                <a:spcPts val="0"/>
              </a:spcAft>
              <a:buClr>
                <a:schemeClr val="dk1"/>
              </a:buClr>
              <a:buSzPct val="100000"/>
              <a:buFont typeface="Arial"/>
              <a:buChar char="•"/>
            </a:pPr>
            <a:r>
              <a:rPr lang="en-CA" sz="1000">
                <a:solidFill>
                  <a:schemeClr val="dk1"/>
                </a:solidFill>
                <a:latin typeface="Calibri"/>
                <a:ea typeface="Calibri"/>
                <a:cs typeface="Calibri"/>
                <a:sym typeface="Calibri"/>
              </a:rPr>
              <a:t>• Parts that have broken twice before (if you can’t carry it, you should have upgraded it) </a:t>
            </a:r>
            <a:endParaRPr/>
          </a:p>
          <a:p>
            <a:pPr indent="-170180" lvl="0" marL="342900" marR="0" rtl="0" algn="l">
              <a:spcBef>
                <a:spcPts val="544"/>
              </a:spcBef>
              <a:spcAft>
                <a:spcPts val="0"/>
              </a:spcAft>
              <a:buClr>
                <a:schemeClr val="dk1"/>
              </a:buClr>
              <a:buSzPct val="100000"/>
              <a:buFont typeface="Arial"/>
              <a:buNone/>
            </a:pPr>
            <a:r>
              <a:t/>
            </a:r>
            <a:endParaRPr sz="3200">
              <a:solidFill>
                <a:schemeClr val="dk1"/>
              </a:solidFill>
              <a:latin typeface="Calibri"/>
              <a:ea typeface="Calibri"/>
              <a:cs typeface="Calibri"/>
              <a:sym typeface="Calibri"/>
            </a:endParaRPr>
          </a:p>
        </p:txBody>
      </p:sp>
      <p:sp>
        <p:nvSpPr>
          <p:cNvPr id="174" name="Google Shape;174;p9"/>
          <p:cNvSpPr txBox="1"/>
          <p:nvPr/>
        </p:nvSpPr>
        <p:spPr>
          <a:xfrm>
            <a:off x="4572000" y="4221088"/>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sp>
        <p:nvSpPr>
          <p:cNvPr id="175" name="Google Shape;175;p9"/>
          <p:cNvSpPr txBox="1"/>
          <p:nvPr/>
        </p:nvSpPr>
        <p:spPr>
          <a:xfrm>
            <a:off x="4572000" y="0"/>
            <a:ext cx="4572000" cy="369332"/>
          </a:xfrm>
          <a:prstGeom prst="rect">
            <a:avLst/>
          </a:prstGeom>
          <a:gradFill>
            <a:gsLst>
              <a:gs pos="0">
                <a:srgbClr val="DDEBCF"/>
              </a:gs>
              <a:gs pos="50000">
                <a:srgbClr val="9CB86E"/>
              </a:gs>
              <a:gs pos="100000">
                <a:srgbClr val="156B13"/>
              </a:gs>
            </a:gsLst>
            <a:lin ang="36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pic>
        <p:nvPicPr>
          <p:cNvPr descr="DSCN9341.JPG" id="176" name="Google Shape;176;p9"/>
          <p:cNvPicPr preferRelativeResize="0"/>
          <p:nvPr/>
        </p:nvPicPr>
        <p:blipFill rotWithShape="1">
          <a:blip r:embed="rId4">
            <a:alphaModFix/>
          </a:blip>
          <a:srcRect b="0" l="0" r="0" t="0"/>
          <a:stretch/>
        </p:blipFill>
        <p:spPr>
          <a:xfrm>
            <a:off x="4572000" y="4509120"/>
            <a:ext cx="4572000" cy="25717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2016-04-15T23:28:40Z</dcterms:created>
  <dc:creator>Angie</dc:creator>
</cp:coreProperties>
</file>